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71" r:id="rId4"/>
    <p:sldId id="258" r:id="rId5"/>
    <p:sldId id="272" r:id="rId6"/>
    <p:sldId id="274" r:id="rId7"/>
    <p:sldId id="275" r:id="rId8"/>
    <p:sldId id="276" r:id="rId9"/>
    <p:sldId id="278" r:id="rId10"/>
    <p:sldId id="279" r:id="rId11"/>
    <p:sldId id="282" r:id="rId12"/>
    <p:sldId id="284" r:id="rId13"/>
    <p:sldId id="288" r:id="rId14"/>
    <p:sldId id="289" r:id="rId15"/>
    <p:sldId id="290" r:id="rId16"/>
    <p:sldId id="296" r:id="rId17"/>
    <p:sldId id="297" r:id="rId18"/>
    <p:sldId id="300" r:id="rId19"/>
    <p:sldId id="301" r:id="rId20"/>
    <p:sldId id="305" r:id="rId21"/>
    <p:sldId id="306" r:id="rId22"/>
    <p:sldId id="308" r:id="rId23"/>
    <p:sldId id="309" r:id="rId24"/>
    <p:sldId id="310" r:id="rId25"/>
    <p:sldId id="311" r:id="rId26"/>
    <p:sldId id="312" r:id="rId27"/>
    <p:sldId id="313" r:id="rId28"/>
    <p:sldId id="316" r:id="rId29"/>
    <p:sldId id="318" r:id="rId30"/>
    <p:sldId id="341" r:id="rId31"/>
    <p:sldId id="324" r:id="rId32"/>
    <p:sldId id="328" r:id="rId33"/>
    <p:sldId id="329" r:id="rId34"/>
    <p:sldId id="330" r:id="rId35"/>
    <p:sldId id="332" r:id="rId36"/>
    <p:sldId id="333" r:id="rId37"/>
    <p:sldId id="335" r:id="rId38"/>
    <p:sldId id="336" r:id="rId39"/>
    <p:sldId id="339" r:id="rId40"/>
    <p:sldId id="340" r:id="rId41"/>
  </p:sldIdLst>
  <p:sldSz cx="9144000" cy="6858000" type="screen4x3"/>
  <p:notesSz cx="6858000" cy="9144000"/>
  <p:defaultTextStyle>
    <a:defPPr>
      <a:defRPr lang="tr-TR"/>
    </a:defPPr>
    <a:lvl1pPr algn="l" rtl="0" fontAlgn="base">
      <a:lnSpc>
        <a:spcPct val="80000"/>
      </a:lnSpc>
      <a:spcBef>
        <a:spcPct val="20000"/>
      </a:spcBef>
      <a:spcAft>
        <a:spcPct val="0"/>
      </a:spcAft>
      <a:buChar char="•"/>
      <a:defRPr b="1" kern="1200">
        <a:solidFill>
          <a:schemeClr val="tx1"/>
        </a:solidFill>
        <a:latin typeface="Arial" charset="0"/>
        <a:ea typeface="+mn-ea"/>
        <a:cs typeface="Arial" charset="0"/>
      </a:defRPr>
    </a:lvl1pPr>
    <a:lvl2pPr marL="457200" algn="l" rtl="0" fontAlgn="base">
      <a:lnSpc>
        <a:spcPct val="80000"/>
      </a:lnSpc>
      <a:spcBef>
        <a:spcPct val="20000"/>
      </a:spcBef>
      <a:spcAft>
        <a:spcPct val="0"/>
      </a:spcAft>
      <a:buChar char="•"/>
      <a:defRPr b="1" kern="1200">
        <a:solidFill>
          <a:schemeClr val="tx1"/>
        </a:solidFill>
        <a:latin typeface="Arial" charset="0"/>
        <a:ea typeface="+mn-ea"/>
        <a:cs typeface="Arial" charset="0"/>
      </a:defRPr>
    </a:lvl2pPr>
    <a:lvl3pPr marL="914400" algn="l" rtl="0" fontAlgn="base">
      <a:lnSpc>
        <a:spcPct val="80000"/>
      </a:lnSpc>
      <a:spcBef>
        <a:spcPct val="20000"/>
      </a:spcBef>
      <a:spcAft>
        <a:spcPct val="0"/>
      </a:spcAft>
      <a:buChar char="•"/>
      <a:defRPr b="1" kern="1200">
        <a:solidFill>
          <a:schemeClr val="tx1"/>
        </a:solidFill>
        <a:latin typeface="Arial" charset="0"/>
        <a:ea typeface="+mn-ea"/>
        <a:cs typeface="Arial" charset="0"/>
      </a:defRPr>
    </a:lvl3pPr>
    <a:lvl4pPr marL="1371600" algn="l" rtl="0" fontAlgn="base">
      <a:lnSpc>
        <a:spcPct val="80000"/>
      </a:lnSpc>
      <a:spcBef>
        <a:spcPct val="20000"/>
      </a:spcBef>
      <a:spcAft>
        <a:spcPct val="0"/>
      </a:spcAft>
      <a:buChar char="•"/>
      <a:defRPr b="1" kern="1200">
        <a:solidFill>
          <a:schemeClr val="tx1"/>
        </a:solidFill>
        <a:latin typeface="Arial" charset="0"/>
        <a:ea typeface="+mn-ea"/>
        <a:cs typeface="Arial" charset="0"/>
      </a:defRPr>
    </a:lvl4pPr>
    <a:lvl5pPr marL="1828800" algn="l" rtl="0" fontAlgn="base">
      <a:lnSpc>
        <a:spcPct val="80000"/>
      </a:lnSpc>
      <a:spcBef>
        <a:spcPct val="20000"/>
      </a:spcBef>
      <a:spcAft>
        <a:spcPct val="0"/>
      </a:spcAft>
      <a:buChar char="•"/>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b="0"/>
            </a:lvl1pPr>
          </a:lstStyle>
          <a:p>
            <a:pPr>
              <a:defRPr/>
            </a:pPr>
            <a:endParaRPr lang="tr-TR"/>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b="0"/>
            </a:lvl1pPr>
          </a:lstStyle>
          <a:p>
            <a:pPr>
              <a:defRPr/>
            </a:pPr>
            <a:endParaRPr lang="tr-TR"/>
          </a:p>
        </p:txBody>
      </p:sp>
      <p:sp>
        <p:nvSpPr>
          <p:cNvPr id="430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b="0"/>
            </a:lvl1pPr>
          </a:lstStyle>
          <a:p>
            <a:pPr>
              <a:defRPr/>
            </a:pPr>
            <a:endParaRPr lang="tr-TR"/>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b="0"/>
            </a:lvl1pPr>
          </a:lstStyle>
          <a:p>
            <a:pPr>
              <a:defRPr/>
            </a:pPr>
            <a:fld id="{5940E25C-4FF6-4E69-9179-CB5A060D862D}"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Slayt Görüntüsü Yer Tutucusu"/>
          <p:cNvSpPr>
            <a:spLocks noGrp="1" noRot="1" noChangeAspect="1" noTextEdit="1"/>
          </p:cNvSpPr>
          <p:nvPr>
            <p:ph type="sldImg"/>
          </p:nvPr>
        </p:nvSpPr>
        <p:spPr>
          <a:ln/>
        </p:spPr>
      </p:sp>
      <p:sp>
        <p:nvSpPr>
          <p:cNvPr id="44035" name="2 Not Yer Tutucusu"/>
          <p:cNvSpPr>
            <a:spLocks noGrp="1"/>
          </p:cNvSpPr>
          <p:nvPr>
            <p:ph type="body" idx="1"/>
          </p:nvPr>
        </p:nvSpPr>
        <p:spPr>
          <a:noFill/>
          <a:ln/>
        </p:spPr>
        <p:txBody>
          <a:bodyPr/>
          <a:lstStyle/>
          <a:p>
            <a:pPr eaLnBrk="1" hangingPunct="1"/>
            <a:endParaRPr lang="tr-TR" smtClean="0"/>
          </a:p>
        </p:txBody>
      </p:sp>
      <p:sp>
        <p:nvSpPr>
          <p:cNvPr id="44036" name="3 Slayt Numarası Yer Tutucusu"/>
          <p:cNvSpPr>
            <a:spLocks noGrp="1"/>
          </p:cNvSpPr>
          <p:nvPr>
            <p:ph type="sldNum" sz="quarter" idx="5"/>
          </p:nvPr>
        </p:nvSpPr>
        <p:spPr>
          <a:noFill/>
        </p:spPr>
        <p:txBody>
          <a:bodyPr/>
          <a:lstStyle/>
          <a:p>
            <a:fld id="{4311A6A2-31FB-4145-99AE-F50B68881F36}" type="slidenum">
              <a:rPr lang="tr-TR" smtClean="0"/>
              <a:pPr/>
              <a:t>1</a:t>
            </a:fld>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Slayt Görüntüsü Yer Tutucusu"/>
          <p:cNvSpPr>
            <a:spLocks noGrp="1" noRot="1" noChangeAspect="1" noTextEdit="1"/>
          </p:cNvSpPr>
          <p:nvPr>
            <p:ph type="sldImg"/>
          </p:nvPr>
        </p:nvSpPr>
        <p:spPr>
          <a:ln/>
        </p:spPr>
      </p:sp>
      <p:sp>
        <p:nvSpPr>
          <p:cNvPr id="53251" name="2 Not Yer Tutucusu"/>
          <p:cNvSpPr>
            <a:spLocks noGrp="1"/>
          </p:cNvSpPr>
          <p:nvPr>
            <p:ph type="body" idx="1"/>
          </p:nvPr>
        </p:nvSpPr>
        <p:spPr>
          <a:noFill/>
          <a:ln/>
        </p:spPr>
        <p:txBody>
          <a:bodyPr/>
          <a:lstStyle/>
          <a:p>
            <a:pPr eaLnBrk="1" hangingPunct="1"/>
            <a:endParaRPr lang="tr-TR" smtClean="0"/>
          </a:p>
        </p:txBody>
      </p:sp>
      <p:sp>
        <p:nvSpPr>
          <p:cNvPr id="53252" name="3 Slayt Numarası Yer Tutucusu"/>
          <p:cNvSpPr>
            <a:spLocks noGrp="1"/>
          </p:cNvSpPr>
          <p:nvPr>
            <p:ph type="sldNum" sz="quarter" idx="5"/>
          </p:nvPr>
        </p:nvSpPr>
        <p:spPr>
          <a:noFill/>
        </p:spPr>
        <p:txBody>
          <a:bodyPr/>
          <a:lstStyle/>
          <a:p>
            <a:fld id="{C50E1BEC-E8CA-496A-8541-B7CD85C0796C}" type="slidenum">
              <a:rPr lang="tr-TR" smtClean="0"/>
              <a:pPr/>
              <a:t>10</a:t>
            </a:fld>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Slayt Görüntüsü Yer Tutucusu"/>
          <p:cNvSpPr>
            <a:spLocks noGrp="1" noRot="1" noChangeAspect="1" noTextEdit="1"/>
          </p:cNvSpPr>
          <p:nvPr>
            <p:ph type="sldImg"/>
          </p:nvPr>
        </p:nvSpPr>
        <p:spPr>
          <a:ln/>
        </p:spPr>
      </p:sp>
      <p:sp>
        <p:nvSpPr>
          <p:cNvPr id="54275" name="2 Not Yer Tutucusu"/>
          <p:cNvSpPr>
            <a:spLocks noGrp="1"/>
          </p:cNvSpPr>
          <p:nvPr>
            <p:ph type="body" idx="1"/>
          </p:nvPr>
        </p:nvSpPr>
        <p:spPr>
          <a:noFill/>
          <a:ln/>
        </p:spPr>
        <p:txBody>
          <a:bodyPr/>
          <a:lstStyle/>
          <a:p>
            <a:pPr eaLnBrk="1" hangingPunct="1"/>
            <a:endParaRPr lang="tr-TR" smtClean="0"/>
          </a:p>
        </p:txBody>
      </p:sp>
      <p:sp>
        <p:nvSpPr>
          <p:cNvPr id="54276" name="3 Slayt Numarası Yer Tutucusu"/>
          <p:cNvSpPr>
            <a:spLocks noGrp="1"/>
          </p:cNvSpPr>
          <p:nvPr>
            <p:ph type="sldNum" sz="quarter" idx="5"/>
          </p:nvPr>
        </p:nvSpPr>
        <p:spPr>
          <a:noFill/>
        </p:spPr>
        <p:txBody>
          <a:bodyPr/>
          <a:lstStyle/>
          <a:p>
            <a:fld id="{22F6EDB3-D91E-4A7E-84AB-ECDA3C610A8F}" type="slidenum">
              <a:rPr lang="tr-TR" smtClean="0"/>
              <a:pPr/>
              <a:t>11</a:t>
            </a:fld>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Slayt Görüntüsü Yer Tutucusu"/>
          <p:cNvSpPr>
            <a:spLocks noGrp="1" noRot="1" noChangeAspect="1" noTextEdit="1"/>
          </p:cNvSpPr>
          <p:nvPr>
            <p:ph type="sldImg"/>
          </p:nvPr>
        </p:nvSpPr>
        <p:spPr>
          <a:ln/>
        </p:spPr>
      </p:sp>
      <p:sp>
        <p:nvSpPr>
          <p:cNvPr id="55299" name="2 Not Yer Tutucusu"/>
          <p:cNvSpPr>
            <a:spLocks noGrp="1"/>
          </p:cNvSpPr>
          <p:nvPr>
            <p:ph type="body" idx="1"/>
          </p:nvPr>
        </p:nvSpPr>
        <p:spPr>
          <a:noFill/>
          <a:ln/>
        </p:spPr>
        <p:txBody>
          <a:bodyPr/>
          <a:lstStyle/>
          <a:p>
            <a:pPr eaLnBrk="1" hangingPunct="1"/>
            <a:endParaRPr lang="tr-TR" smtClean="0"/>
          </a:p>
        </p:txBody>
      </p:sp>
      <p:sp>
        <p:nvSpPr>
          <p:cNvPr id="55300" name="3 Slayt Numarası Yer Tutucusu"/>
          <p:cNvSpPr>
            <a:spLocks noGrp="1"/>
          </p:cNvSpPr>
          <p:nvPr>
            <p:ph type="sldNum" sz="quarter" idx="5"/>
          </p:nvPr>
        </p:nvSpPr>
        <p:spPr>
          <a:noFill/>
        </p:spPr>
        <p:txBody>
          <a:bodyPr/>
          <a:lstStyle/>
          <a:p>
            <a:fld id="{90D0EC66-7F28-4950-9014-48517808F9D1}" type="slidenum">
              <a:rPr lang="tr-TR" smtClean="0"/>
              <a:pPr/>
              <a:t>12</a:t>
            </a:fld>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Slayt Görüntüsü Yer Tutucusu"/>
          <p:cNvSpPr>
            <a:spLocks noGrp="1" noRot="1" noChangeAspect="1" noTextEdit="1"/>
          </p:cNvSpPr>
          <p:nvPr>
            <p:ph type="sldImg"/>
          </p:nvPr>
        </p:nvSpPr>
        <p:spPr>
          <a:ln/>
        </p:spPr>
      </p:sp>
      <p:sp>
        <p:nvSpPr>
          <p:cNvPr id="56323" name="2 Not Yer Tutucusu"/>
          <p:cNvSpPr>
            <a:spLocks noGrp="1"/>
          </p:cNvSpPr>
          <p:nvPr>
            <p:ph type="body" idx="1"/>
          </p:nvPr>
        </p:nvSpPr>
        <p:spPr>
          <a:noFill/>
          <a:ln/>
        </p:spPr>
        <p:txBody>
          <a:bodyPr/>
          <a:lstStyle/>
          <a:p>
            <a:pPr eaLnBrk="1" hangingPunct="1"/>
            <a:endParaRPr lang="tr-TR" smtClean="0"/>
          </a:p>
        </p:txBody>
      </p:sp>
      <p:sp>
        <p:nvSpPr>
          <p:cNvPr id="56324" name="3 Slayt Numarası Yer Tutucusu"/>
          <p:cNvSpPr>
            <a:spLocks noGrp="1"/>
          </p:cNvSpPr>
          <p:nvPr>
            <p:ph type="sldNum" sz="quarter" idx="5"/>
          </p:nvPr>
        </p:nvSpPr>
        <p:spPr>
          <a:noFill/>
        </p:spPr>
        <p:txBody>
          <a:bodyPr/>
          <a:lstStyle/>
          <a:p>
            <a:fld id="{229BB521-F81F-4FDE-A31E-F9E0FA14837C}" type="slidenum">
              <a:rPr lang="tr-TR" smtClean="0"/>
              <a:pPr/>
              <a:t>13</a:t>
            </a:fld>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8C551DB-7CA4-4DC0-980C-C558DC63C6BF}" type="slidenum">
              <a:rPr lang="tr-TR" smtClean="0"/>
              <a:pPr/>
              <a:t>14</a:t>
            </a:fld>
            <a:endParaRPr lang="tr-TR"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Slayt Görüntüsü Yer Tutucusu"/>
          <p:cNvSpPr>
            <a:spLocks noGrp="1" noRot="1" noChangeAspect="1" noTextEdit="1"/>
          </p:cNvSpPr>
          <p:nvPr>
            <p:ph type="sldImg"/>
          </p:nvPr>
        </p:nvSpPr>
        <p:spPr>
          <a:ln/>
        </p:spPr>
      </p:sp>
      <p:sp>
        <p:nvSpPr>
          <p:cNvPr id="58371" name="2 Not Yer Tutucusu"/>
          <p:cNvSpPr>
            <a:spLocks noGrp="1"/>
          </p:cNvSpPr>
          <p:nvPr>
            <p:ph type="body" idx="1"/>
          </p:nvPr>
        </p:nvSpPr>
        <p:spPr>
          <a:noFill/>
          <a:ln/>
        </p:spPr>
        <p:txBody>
          <a:bodyPr/>
          <a:lstStyle/>
          <a:p>
            <a:pPr eaLnBrk="1" hangingPunct="1"/>
            <a:endParaRPr lang="tr-TR" smtClean="0"/>
          </a:p>
        </p:txBody>
      </p:sp>
      <p:sp>
        <p:nvSpPr>
          <p:cNvPr id="58372" name="3 Slayt Numarası Yer Tutucusu"/>
          <p:cNvSpPr>
            <a:spLocks noGrp="1"/>
          </p:cNvSpPr>
          <p:nvPr>
            <p:ph type="sldNum" sz="quarter" idx="5"/>
          </p:nvPr>
        </p:nvSpPr>
        <p:spPr>
          <a:noFill/>
        </p:spPr>
        <p:txBody>
          <a:bodyPr/>
          <a:lstStyle/>
          <a:p>
            <a:fld id="{628F5F2C-2AD5-4DDF-85C2-4A6CB8D63434}" type="slidenum">
              <a:rPr lang="tr-TR" smtClean="0"/>
              <a:pPr/>
              <a:t>15</a:t>
            </a:fld>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Slayt Görüntüsü Yer Tutucusu"/>
          <p:cNvSpPr>
            <a:spLocks noGrp="1" noRot="1" noChangeAspect="1" noTextEdit="1"/>
          </p:cNvSpPr>
          <p:nvPr>
            <p:ph type="sldImg"/>
          </p:nvPr>
        </p:nvSpPr>
        <p:spPr>
          <a:ln/>
        </p:spPr>
      </p:sp>
      <p:sp>
        <p:nvSpPr>
          <p:cNvPr id="59395" name="2 Not Yer Tutucusu"/>
          <p:cNvSpPr>
            <a:spLocks noGrp="1"/>
          </p:cNvSpPr>
          <p:nvPr>
            <p:ph type="body" idx="1"/>
          </p:nvPr>
        </p:nvSpPr>
        <p:spPr>
          <a:noFill/>
          <a:ln/>
        </p:spPr>
        <p:txBody>
          <a:bodyPr/>
          <a:lstStyle/>
          <a:p>
            <a:pPr eaLnBrk="1" hangingPunct="1"/>
            <a:endParaRPr lang="tr-TR" smtClean="0"/>
          </a:p>
        </p:txBody>
      </p:sp>
      <p:sp>
        <p:nvSpPr>
          <p:cNvPr id="59396" name="3 Slayt Numarası Yer Tutucusu"/>
          <p:cNvSpPr>
            <a:spLocks noGrp="1"/>
          </p:cNvSpPr>
          <p:nvPr>
            <p:ph type="sldNum" sz="quarter" idx="5"/>
          </p:nvPr>
        </p:nvSpPr>
        <p:spPr>
          <a:noFill/>
        </p:spPr>
        <p:txBody>
          <a:bodyPr/>
          <a:lstStyle/>
          <a:p>
            <a:fld id="{3B9FFDE2-1667-4C53-AEA6-4B5AC1504DB3}" type="slidenum">
              <a:rPr lang="tr-TR" smtClean="0"/>
              <a:pPr/>
              <a:t>16</a:t>
            </a:fld>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Slayt Görüntüsü Yer Tutucusu"/>
          <p:cNvSpPr>
            <a:spLocks noGrp="1" noRot="1" noChangeAspect="1" noTextEdit="1"/>
          </p:cNvSpPr>
          <p:nvPr>
            <p:ph type="sldImg"/>
          </p:nvPr>
        </p:nvSpPr>
        <p:spPr>
          <a:ln/>
        </p:spPr>
      </p:sp>
      <p:sp>
        <p:nvSpPr>
          <p:cNvPr id="60419" name="2 Not Yer Tutucusu"/>
          <p:cNvSpPr>
            <a:spLocks noGrp="1"/>
          </p:cNvSpPr>
          <p:nvPr>
            <p:ph type="body" idx="1"/>
          </p:nvPr>
        </p:nvSpPr>
        <p:spPr>
          <a:noFill/>
          <a:ln/>
        </p:spPr>
        <p:txBody>
          <a:bodyPr/>
          <a:lstStyle/>
          <a:p>
            <a:pPr eaLnBrk="1" hangingPunct="1"/>
            <a:endParaRPr lang="tr-TR" smtClean="0"/>
          </a:p>
        </p:txBody>
      </p:sp>
      <p:sp>
        <p:nvSpPr>
          <p:cNvPr id="60420" name="3 Slayt Numarası Yer Tutucusu"/>
          <p:cNvSpPr>
            <a:spLocks noGrp="1"/>
          </p:cNvSpPr>
          <p:nvPr>
            <p:ph type="sldNum" sz="quarter" idx="5"/>
          </p:nvPr>
        </p:nvSpPr>
        <p:spPr>
          <a:noFill/>
        </p:spPr>
        <p:txBody>
          <a:bodyPr/>
          <a:lstStyle/>
          <a:p>
            <a:fld id="{D1CF7D02-DE40-4EDF-8F63-DB385B31B782}" type="slidenum">
              <a:rPr lang="tr-TR" smtClean="0"/>
              <a:pPr/>
              <a:t>17</a:t>
            </a:fld>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Slayt Görüntüsü Yer Tutucusu"/>
          <p:cNvSpPr>
            <a:spLocks noGrp="1" noRot="1" noChangeAspect="1" noTextEdit="1"/>
          </p:cNvSpPr>
          <p:nvPr>
            <p:ph type="sldImg"/>
          </p:nvPr>
        </p:nvSpPr>
        <p:spPr>
          <a:ln/>
        </p:spPr>
      </p:sp>
      <p:sp>
        <p:nvSpPr>
          <p:cNvPr id="61443" name="2 Not Yer Tutucusu"/>
          <p:cNvSpPr>
            <a:spLocks noGrp="1"/>
          </p:cNvSpPr>
          <p:nvPr>
            <p:ph type="body" idx="1"/>
          </p:nvPr>
        </p:nvSpPr>
        <p:spPr>
          <a:noFill/>
          <a:ln/>
        </p:spPr>
        <p:txBody>
          <a:bodyPr/>
          <a:lstStyle/>
          <a:p>
            <a:pPr eaLnBrk="1" hangingPunct="1"/>
            <a:endParaRPr lang="tr-TR" smtClean="0"/>
          </a:p>
        </p:txBody>
      </p:sp>
      <p:sp>
        <p:nvSpPr>
          <p:cNvPr id="61444" name="3 Slayt Numarası Yer Tutucusu"/>
          <p:cNvSpPr>
            <a:spLocks noGrp="1"/>
          </p:cNvSpPr>
          <p:nvPr>
            <p:ph type="sldNum" sz="quarter" idx="5"/>
          </p:nvPr>
        </p:nvSpPr>
        <p:spPr>
          <a:noFill/>
        </p:spPr>
        <p:txBody>
          <a:bodyPr/>
          <a:lstStyle/>
          <a:p>
            <a:fld id="{8311031A-FC82-4D06-B6B1-EB82B5A3FB53}" type="slidenum">
              <a:rPr lang="tr-TR" smtClean="0"/>
              <a:pPr/>
              <a:t>18</a:t>
            </a:fld>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Slayt Görüntüsü Yer Tutucusu"/>
          <p:cNvSpPr>
            <a:spLocks noGrp="1" noRot="1" noChangeAspect="1" noTextEdit="1"/>
          </p:cNvSpPr>
          <p:nvPr>
            <p:ph type="sldImg"/>
          </p:nvPr>
        </p:nvSpPr>
        <p:spPr>
          <a:ln/>
        </p:spPr>
      </p:sp>
      <p:sp>
        <p:nvSpPr>
          <p:cNvPr id="62467" name="2 Not Yer Tutucusu"/>
          <p:cNvSpPr>
            <a:spLocks noGrp="1"/>
          </p:cNvSpPr>
          <p:nvPr>
            <p:ph type="body" idx="1"/>
          </p:nvPr>
        </p:nvSpPr>
        <p:spPr>
          <a:noFill/>
          <a:ln/>
        </p:spPr>
        <p:txBody>
          <a:bodyPr/>
          <a:lstStyle/>
          <a:p>
            <a:pPr eaLnBrk="1" hangingPunct="1"/>
            <a:endParaRPr lang="tr-TR" smtClean="0"/>
          </a:p>
        </p:txBody>
      </p:sp>
      <p:sp>
        <p:nvSpPr>
          <p:cNvPr id="62468" name="3 Slayt Numarası Yer Tutucusu"/>
          <p:cNvSpPr>
            <a:spLocks noGrp="1"/>
          </p:cNvSpPr>
          <p:nvPr>
            <p:ph type="sldNum" sz="quarter" idx="5"/>
          </p:nvPr>
        </p:nvSpPr>
        <p:spPr>
          <a:noFill/>
        </p:spPr>
        <p:txBody>
          <a:bodyPr/>
          <a:lstStyle/>
          <a:p>
            <a:fld id="{02CF9F25-1429-4E0C-8584-B81352766A01}" type="slidenum">
              <a:rPr lang="tr-TR" smtClean="0"/>
              <a:pPr/>
              <a:t>19</a:t>
            </a:fld>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Slayt Görüntüsü Yer Tutucusu"/>
          <p:cNvSpPr>
            <a:spLocks noGrp="1" noRot="1" noChangeAspect="1" noTextEdit="1"/>
          </p:cNvSpPr>
          <p:nvPr>
            <p:ph type="sldImg"/>
          </p:nvPr>
        </p:nvSpPr>
        <p:spPr>
          <a:ln/>
        </p:spPr>
      </p:sp>
      <p:sp>
        <p:nvSpPr>
          <p:cNvPr id="45059" name="2 Not Yer Tutucusu"/>
          <p:cNvSpPr>
            <a:spLocks noGrp="1"/>
          </p:cNvSpPr>
          <p:nvPr>
            <p:ph type="body" idx="1"/>
          </p:nvPr>
        </p:nvSpPr>
        <p:spPr>
          <a:noFill/>
          <a:ln/>
        </p:spPr>
        <p:txBody>
          <a:bodyPr/>
          <a:lstStyle/>
          <a:p>
            <a:pPr eaLnBrk="1" hangingPunct="1"/>
            <a:endParaRPr lang="tr-TR" smtClean="0"/>
          </a:p>
        </p:txBody>
      </p:sp>
      <p:sp>
        <p:nvSpPr>
          <p:cNvPr id="45060" name="3 Slayt Numarası Yer Tutucusu"/>
          <p:cNvSpPr>
            <a:spLocks noGrp="1"/>
          </p:cNvSpPr>
          <p:nvPr>
            <p:ph type="sldNum" sz="quarter" idx="5"/>
          </p:nvPr>
        </p:nvSpPr>
        <p:spPr>
          <a:noFill/>
        </p:spPr>
        <p:txBody>
          <a:bodyPr/>
          <a:lstStyle/>
          <a:p>
            <a:fld id="{A9A7ECFF-9CDA-4142-B7B8-A81059A8538F}" type="slidenum">
              <a:rPr lang="tr-TR" smtClean="0"/>
              <a:pPr/>
              <a:t>2</a:t>
            </a:fld>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a:ln/>
        </p:spPr>
      </p:sp>
      <p:sp>
        <p:nvSpPr>
          <p:cNvPr id="63491" name="2 Not Yer Tutucusu"/>
          <p:cNvSpPr>
            <a:spLocks noGrp="1"/>
          </p:cNvSpPr>
          <p:nvPr>
            <p:ph type="body" idx="1"/>
          </p:nvPr>
        </p:nvSpPr>
        <p:spPr>
          <a:noFill/>
          <a:ln/>
        </p:spPr>
        <p:txBody>
          <a:bodyPr/>
          <a:lstStyle/>
          <a:p>
            <a:pPr eaLnBrk="1" hangingPunct="1"/>
            <a:endParaRPr lang="tr-TR" smtClean="0"/>
          </a:p>
        </p:txBody>
      </p:sp>
      <p:sp>
        <p:nvSpPr>
          <p:cNvPr id="63492" name="3 Slayt Numarası Yer Tutucusu"/>
          <p:cNvSpPr>
            <a:spLocks noGrp="1"/>
          </p:cNvSpPr>
          <p:nvPr>
            <p:ph type="sldNum" sz="quarter" idx="5"/>
          </p:nvPr>
        </p:nvSpPr>
        <p:spPr>
          <a:noFill/>
        </p:spPr>
        <p:txBody>
          <a:bodyPr/>
          <a:lstStyle/>
          <a:p>
            <a:fld id="{16132513-4E61-4777-857D-AE7BDED44D06}" type="slidenum">
              <a:rPr lang="tr-TR" smtClean="0"/>
              <a:pPr/>
              <a:t>20</a:t>
            </a:fld>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Slayt Görüntüsü Yer Tutucusu"/>
          <p:cNvSpPr>
            <a:spLocks noGrp="1" noRot="1" noChangeAspect="1" noTextEdit="1"/>
          </p:cNvSpPr>
          <p:nvPr>
            <p:ph type="sldImg"/>
          </p:nvPr>
        </p:nvSpPr>
        <p:spPr>
          <a:ln/>
        </p:spPr>
      </p:sp>
      <p:sp>
        <p:nvSpPr>
          <p:cNvPr id="64515" name="2 Not Yer Tutucusu"/>
          <p:cNvSpPr>
            <a:spLocks noGrp="1"/>
          </p:cNvSpPr>
          <p:nvPr>
            <p:ph type="body" idx="1"/>
          </p:nvPr>
        </p:nvSpPr>
        <p:spPr>
          <a:noFill/>
          <a:ln/>
        </p:spPr>
        <p:txBody>
          <a:bodyPr/>
          <a:lstStyle/>
          <a:p>
            <a:pPr eaLnBrk="1" hangingPunct="1"/>
            <a:endParaRPr lang="tr-TR" smtClean="0"/>
          </a:p>
        </p:txBody>
      </p:sp>
      <p:sp>
        <p:nvSpPr>
          <p:cNvPr id="64516" name="3 Slayt Numarası Yer Tutucusu"/>
          <p:cNvSpPr>
            <a:spLocks noGrp="1"/>
          </p:cNvSpPr>
          <p:nvPr>
            <p:ph type="sldNum" sz="quarter" idx="5"/>
          </p:nvPr>
        </p:nvSpPr>
        <p:spPr>
          <a:noFill/>
        </p:spPr>
        <p:txBody>
          <a:bodyPr/>
          <a:lstStyle/>
          <a:p>
            <a:fld id="{D3C8621B-BF83-4D2A-A3DE-CF4ECA9F0B57}" type="slidenum">
              <a:rPr lang="tr-TR" smtClean="0"/>
              <a:pPr/>
              <a:t>21</a:t>
            </a:fld>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Slayt Görüntüsü Yer Tutucusu"/>
          <p:cNvSpPr>
            <a:spLocks noGrp="1" noRot="1" noChangeAspect="1" noTextEdit="1"/>
          </p:cNvSpPr>
          <p:nvPr>
            <p:ph type="sldImg"/>
          </p:nvPr>
        </p:nvSpPr>
        <p:spPr>
          <a:ln/>
        </p:spPr>
      </p:sp>
      <p:sp>
        <p:nvSpPr>
          <p:cNvPr id="65539" name="2 Not Yer Tutucusu"/>
          <p:cNvSpPr>
            <a:spLocks noGrp="1"/>
          </p:cNvSpPr>
          <p:nvPr>
            <p:ph type="body" idx="1"/>
          </p:nvPr>
        </p:nvSpPr>
        <p:spPr>
          <a:noFill/>
          <a:ln/>
        </p:spPr>
        <p:txBody>
          <a:bodyPr/>
          <a:lstStyle/>
          <a:p>
            <a:pPr eaLnBrk="1" hangingPunct="1"/>
            <a:endParaRPr lang="tr-TR" smtClean="0"/>
          </a:p>
        </p:txBody>
      </p:sp>
      <p:sp>
        <p:nvSpPr>
          <p:cNvPr id="65540" name="3 Slayt Numarası Yer Tutucusu"/>
          <p:cNvSpPr>
            <a:spLocks noGrp="1"/>
          </p:cNvSpPr>
          <p:nvPr>
            <p:ph type="sldNum" sz="quarter" idx="5"/>
          </p:nvPr>
        </p:nvSpPr>
        <p:spPr>
          <a:noFill/>
        </p:spPr>
        <p:txBody>
          <a:bodyPr/>
          <a:lstStyle/>
          <a:p>
            <a:fld id="{6C31417B-F697-42E0-A1BA-79D236B9043F}" type="slidenum">
              <a:rPr lang="tr-TR" smtClean="0"/>
              <a:pPr/>
              <a:t>22</a:t>
            </a:fld>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Slayt Görüntüsü Yer Tutucusu"/>
          <p:cNvSpPr>
            <a:spLocks noGrp="1" noRot="1" noChangeAspect="1" noTextEdit="1"/>
          </p:cNvSpPr>
          <p:nvPr>
            <p:ph type="sldImg"/>
          </p:nvPr>
        </p:nvSpPr>
        <p:spPr>
          <a:ln/>
        </p:spPr>
      </p:sp>
      <p:sp>
        <p:nvSpPr>
          <p:cNvPr id="66563" name="2 Not Yer Tutucusu"/>
          <p:cNvSpPr>
            <a:spLocks noGrp="1"/>
          </p:cNvSpPr>
          <p:nvPr>
            <p:ph type="body" idx="1"/>
          </p:nvPr>
        </p:nvSpPr>
        <p:spPr>
          <a:noFill/>
          <a:ln/>
        </p:spPr>
        <p:txBody>
          <a:bodyPr/>
          <a:lstStyle/>
          <a:p>
            <a:pPr eaLnBrk="1" hangingPunct="1"/>
            <a:endParaRPr lang="tr-TR" smtClean="0"/>
          </a:p>
        </p:txBody>
      </p:sp>
      <p:sp>
        <p:nvSpPr>
          <p:cNvPr id="66564" name="3 Slayt Numarası Yer Tutucusu"/>
          <p:cNvSpPr>
            <a:spLocks noGrp="1"/>
          </p:cNvSpPr>
          <p:nvPr>
            <p:ph type="sldNum" sz="quarter" idx="5"/>
          </p:nvPr>
        </p:nvSpPr>
        <p:spPr>
          <a:noFill/>
        </p:spPr>
        <p:txBody>
          <a:bodyPr/>
          <a:lstStyle/>
          <a:p>
            <a:fld id="{7977954B-301E-4058-933B-31765DD79989}" type="slidenum">
              <a:rPr lang="tr-TR" smtClean="0"/>
              <a:pPr/>
              <a:t>23</a:t>
            </a:fld>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Slayt Görüntüsü Yer Tutucusu"/>
          <p:cNvSpPr>
            <a:spLocks noGrp="1" noRot="1" noChangeAspect="1" noTextEdit="1"/>
          </p:cNvSpPr>
          <p:nvPr>
            <p:ph type="sldImg"/>
          </p:nvPr>
        </p:nvSpPr>
        <p:spPr>
          <a:ln/>
        </p:spPr>
      </p:sp>
      <p:sp>
        <p:nvSpPr>
          <p:cNvPr id="67587" name="2 Not Yer Tutucusu"/>
          <p:cNvSpPr>
            <a:spLocks noGrp="1"/>
          </p:cNvSpPr>
          <p:nvPr>
            <p:ph type="body" idx="1"/>
          </p:nvPr>
        </p:nvSpPr>
        <p:spPr>
          <a:noFill/>
          <a:ln/>
        </p:spPr>
        <p:txBody>
          <a:bodyPr/>
          <a:lstStyle/>
          <a:p>
            <a:pPr eaLnBrk="1" hangingPunct="1"/>
            <a:endParaRPr lang="tr-TR" smtClean="0"/>
          </a:p>
        </p:txBody>
      </p:sp>
      <p:sp>
        <p:nvSpPr>
          <p:cNvPr id="67588" name="3 Slayt Numarası Yer Tutucusu"/>
          <p:cNvSpPr>
            <a:spLocks noGrp="1"/>
          </p:cNvSpPr>
          <p:nvPr>
            <p:ph type="sldNum" sz="quarter" idx="5"/>
          </p:nvPr>
        </p:nvSpPr>
        <p:spPr>
          <a:noFill/>
        </p:spPr>
        <p:txBody>
          <a:bodyPr/>
          <a:lstStyle/>
          <a:p>
            <a:fld id="{D4D028B0-8201-4458-89D1-395DFE05C73A}" type="slidenum">
              <a:rPr lang="tr-TR" smtClean="0"/>
              <a:pPr/>
              <a:t>24</a:t>
            </a:fld>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Slayt Görüntüsü Yer Tutucusu"/>
          <p:cNvSpPr>
            <a:spLocks noGrp="1" noRot="1" noChangeAspect="1" noTextEdit="1"/>
          </p:cNvSpPr>
          <p:nvPr>
            <p:ph type="sldImg"/>
          </p:nvPr>
        </p:nvSpPr>
        <p:spPr>
          <a:ln/>
        </p:spPr>
      </p:sp>
      <p:sp>
        <p:nvSpPr>
          <p:cNvPr id="68611" name="2 Not Yer Tutucusu"/>
          <p:cNvSpPr>
            <a:spLocks noGrp="1"/>
          </p:cNvSpPr>
          <p:nvPr>
            <p:ph type="body" idx="1"/>
          </p:nvPr>
        </p:nvSpPr>
        <p:spPr>
          <a:noFill/>
          <a:ln/>
        </p:spPr>
        <p:txBody>
          <a:bodyPr/>
          <a:lstStyle/>
          <a:p>
            <a:pPr eaLnBrk="1" hangingPunct="1"/>
            <a:endParaRPr lang="tr-TR" smtClean="0"/>
          </a:p>
        </p:txBody>
      </p:sp>
      <p:sp>
        <p:nvSpPr>
          <p:cNvPr id="68612" name="3 Slayt Numarası Yer Tutucusu"/>
          <p:cNvSpPr>
            <a:spLocks noGrp="1"/>
          </p:cNvSpPr>
          <p:nvPr>
            <p:ph type="sldNum" sz="quarter" idx="5"/>
          </p:nvPr>
        </p:nvSpPr>
        <p:spPr>
          <a:noFill/>
        </p:spPr>
        <p:txBody>
          <a:bodyPr/>
          <a:lstStyle/>
          <a:p>
            <a:fld id="{22A5EDEB-10E9-48DD-90EB-BE8E186B7B7A}" type="slidenum">
              <a:rPr lang="tr-TR" smtClean="0"/>
              <a:pPr/>
              <a:t>25</a:t>
            </a:fld>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Slayt Görüntüsü Yer Tutucusu"/>
          <p:cNvSpPr>
            <a:spLocks noGrp="1" noRot="1" noChangeAspect="1" noTextEdit="1"/>
          </p:cNvSpPr>
          <p:nvPr>
            <p:ph type="sldImg"/>
          </p:nvPr>
        </p:nvSpPr>
        <p:spPr>
          <a:ln/>
        </p:spPr>
      </p:sp>
      <p:sp>
        <p:nvSpPr>
          <p:cNvPr id="69635" name="2 Not Yer Tutucusu"/>
          <p:cNvSpPr>
            <a:spLocks noGrp="1"/>
          </p:cNvSpPr>
          <p:nvPr>
            <p:ph type="body" idx="1"/>
          </p:nvPr>
        </p:nvSpPr>
        <p:spPr>
          <a:noFill/>
          <a:ln/>
        </p:spPr>
        <p:txBody>
          <a:bodyPr/>
          <a:lstStyle/>
          <a:p>
            <a:pPr eaLnBrk="1" hangingPunct="1"/>
            <a:endParaRPr lang="tr-TR" smtClean="0"/>
          </a:p>
        </p:txBody>
      </p:sp>
      <p:sp>
        <p:nvSpPr>
          <p:cNvPr id="69636" name="3 Slayt Numarası Yer Tutucusu"/>
          <p:cNvSpPr>
            <a:spLocks noGrp="1"/>
          </p:cNvSpPr>
          <p:nvPr>
            <p:ph type="sldNum" sz="quarter" idx="5"/>
          </p:nvPr>
        </p:nvSpPr>
        <p:spPr>
          <a:noFill/>
        </p:spPr>
        <p:txBody>
          <a:bodyPr/>
          <a:lstStyle/>
          <a:p>
            <a:fld id="{23B45165-F465-422F-BEA4-0D6A7630FC1B}" type="slidenum">
              <a:rPr lang="tr-TR" smtClean="0"/>
              <a:pPr/>
              <a:t>26</a:t>
            </a:fld>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Slayt Görüntüsü Yer Tutucusu"/>
          <p:cNvSpPr>
            <a:spLocks noGrp="1" noRot="1" noChangeAspect="1" noTextEdit="1"/>
          </p:cNvSpPr>
          <p:nvPr>
            <p:ph type="sldImg"/>
          </p:nvPr>
        </p:nvSpPr>
        <p:spPr>
          <a:ln/>
        </p:spPr>
      </p:sp>
      <p:sp>
        <p:nvSpPr>
          <p:cNvPr id="70659" name="2 Not Yer Tutucusu"/>
          <p:cNvSpPr>
            <a:spLocks noGrp="1"/>
          </p:cNvSpPr>
          <p:nvPr>
            <p:ph type="body" idx="1"/>
          </p:nvPr>
        </p:nvSpPr>
        <p:spPr>
          <a:noFill/>
          <a:ln/>
        </p:spPr>
        <p:txBody>
          <a:bodyPr/>
          <a:lstStyle/>
          <a:p>
            <a:pPr eaLnBrk="1" hangingPunct="1"/>
            <a:endParaRPr lang="tr-TR" smtClean="0"/>
          </a:p>
        </p:txBody>
      </p:sp>
      <p:sp>
        <p:nvSpPr>
          <p:cNvPr id="70660" name="3 Slayt Numarası Yer Tutucusu"/>
          <p:cNvSpPr>
            <a:spLocks noGrp="1"/>
          </p:cNvSpPr>
          <p:nvPr>
            <p:ph type="sldNum" sz="quarter" idx="5"/>
          </p:nvPr>
        </p:nvSpPr>
        <p:spPr>
          <a:noFill/>
        </p:spPr>
        <p:txBody>
          <a:bodyPr/>
          <a:lstStyle/>
          <a:p>
            <a:fld id="{07B84E63-A244-4307-A7A0-477F88E7FDF5}" type="slidenum">
              <a:rPr lang="tr-TR" smtClean="0"/>
              <a:pPr/>
              <a:t>27</a:t>
            </a:fld>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Slayt Görüntüsü Yer Tutucusu"/>
          <p:cNvSpPr>
            <a:spLocks noGrp="1" noRot="1" noChangeAspect="1" noTextEdit="1"/>
          </p:cNvSpPr>
          <p:nvPr>
            <p:ph type="sldImg"/>
          </p:nvPr>
        </p:nvSpPr>
        <p:spPr>
          <a:ln/>
        </p:spPr>
      </p:sp>
      <p:sp>
        <p:nvSpPr>
          <p:cNvPr id="71683" name="2 Not Yer Tutucusu"/>
          <p:cNvSpPr>
            <a:spLocks noGrp="1"/>
          </p:cNvSpPr>
          <p:nvPr>
            <p:ph type="body" idx="1"/>
          </p:nvPr>
        </p:nvSpPr>
        <p:spPr>
          <a:noFill/>
          <a:ln/>
        </p:spPr>
        <p:txBody>
          <a:bodyPr/>
          <a:lstStyle/>
          <a:p>
            <a:pPr eaLnBrk="1" hangingPunct="1"/>
            <a:endParaRPr lang="tr-TR" smtClean="0"/>
          </a:p>
        </p:txBody>
      </p:sp>
      <p:sp>
        <p:nvSpPr>
          <p:cNvPr id="71684" name="3 Slayt Numarası Yer Tutucusu"/>
          <p:cNvSpPr>
            <a:spLocks noGrp="1"/>
          </p:cNvSpPr>
          <p:nvPr>
            <p:ph type="sldNum" sz="quarter" idx="5"/>
          </p:nvPr>
        </p:nvSpPr>
        <p:spPr>
          <a:noFill/>
        </p:spPr>
        <p:txBody>
          <a:bodyPr/>
          <a:lstStyle/>
          <a:p>
            <a:fld id="{A65FF4AC-BC37-4FBE-B9B7-3063FBA80E35}" type="slidenum">
              <a:rPr lang="tr-TR" smtClean="0"/>
              <a:pPr/>
              <a:t>28</a:t>
            </a:fld>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Slayt Görüntüsü Yer Tutucusu"/>
          <p:cNvSpPr>
            <a:spLocks noGrp="1" noRot="1" noChangeAspect="1" noTextEdit="1"/>
          </p:cNvSpPr>
          <p:nvPr>
            <p:ph type="sldImg"/>
          </p:nvPr>
        </p:nvSpPr>
        <p:spPr>
          <a:ln/>
        </p:spPr>
      </p:sp>
      <p:sp>
        <p:nvSpPr>
          <p:cNvPr id="72707" name="2 Not Yer Tutucusu"/>
          <p:cNvSpPr>
            <a:spLocks noGrp="1"/>
          </p:cNvSpPr>
          <p:nvPr>
            <p:ph type="body" idx="1"/>
          </p:nvPr>
        </p:nvSpPr>
        <p:spPr>
          <a:noFill/>
          <a:ln/>
        </p:spPr>
        <p:txBody>
          <a:bodyPr/>
          <a:lstStyle/>
          <a:p>
            <a:pPr eaLnBrk="1" hangingPunct="1"/>
            <a:endParaRPr lang="tr-TR" smtClean="0"/>
          </a:p>
        </p:txBody>
      </p:sp>
      <p:sp>
        <p:nvSpPr>
          <p:cNvPr id="72708" name="3 Slayt Numarası Yer Tutucusu"/>
          <p:cNvSpPr>
            <a:spLocks noGrp="1"/>
          </p:cNvSpPr>
          <p:nvPr>
            <p:ph type="sldNum" sz="quarter" idx="5"/>
          </p:nvPr>
        </p:nvSpPr>
        <p:spPr>
          <a:noFill/>
        </p:spPr>
        <p:txBody>
          <a:bodyPr/>
          <a:lstStyle/>
          <a:p>
            <a:fld id="{316D6CB7-A64F-4489-A1E8-FDB59FEF560D}" type="slidenum">
              <a:rPr lang="tr-TR" smtClean="0"/>
              <a:pPr/>
              <a:t>29</a:t>
            </a:fld>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p:spPr>
        <p:txBody>
          <a:bodyPr/>
          <a:lstStyle/>
          <a:p>
            <a:pPr eaLnBrk="1" hangingPunct="1"/>
            <a:endParaRPr lang="tr-TR" smtClean="0"/>
          </a:p>
        </p:txBody>
      </p:sp>
      <p:sp>
        <p:nvSpPr>
          <p:cNvPr id="46084" name="3 Slayt Numarası Yer Tutucusu"/>
          <p:cNvSpPr>
            <a:spLocks noGrp="1"/>
          </p:cNvSpPr>
          <p:nvPr>
            <p:ph type="sldNum" sz="quarter" idx="5"/>
          </p:nvPr>
        </p:nvSpPr>
        <p:spPr>
          <a:noFill/>
        </p:spPr>
        <p:txBody>
          <a:bodyPr/>
          <a:lstStyle/>
          <a:p>
            <a:fld id="{31C175CE-68B8-46A9-BD78-EC5F1C4CF128}" type="slidenum">
              <a:rPr lang="tr-TR" smtClean="0"/>
              <a:pPr/>
              <a:t>3</a:t>
            </a:fld>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Slayt Görüntüsü Yer Tutucusu"/>
          <p:cNvSpPr>
            <a:spLocks noGrp="1" noRot="1" noChangeAspect="1" noTextEdit="1"/>
          </p:cNvSpPr>
          <p:nvPr>
            <p:ph type="sldImg"/>
          </p:nvPr>
        </p:nvSpPr>
        <p:spPr>
          <a:ln/>
        </p:spPr>
      </p:sp>
      <p:sp>
        <p:nvSpPr>
          <p:cNvPr id="73731" name="2 Not Yer Tutucusu"/>
          <p:cNvSpPr>
            <a:spLocks noGrp="1"/>
          </p:cNvSpPr>
          <p:nvPr>
            <p:ph type="body" idx="1"/>
          </p:nvPr>
        </p:nvSpPr>
        <p:spPr>
          <a:noFill/>
          <a:ln/>
        </p:spPr>
        <p:txBody>
          <a:bodyPr/>
          <a:lstStyle/>
          <a:p>
            <a:pPr eaLnBrk="1" hangingPunct="1"/>
            <a:endParaRPr lang="tr-TR" smtClean="0"/>
          </a:p>
        </p:txBody>
      </p:sp>
      <p:sp>
        <p:nvSpPr>
          <p:cNvPr id="73732" name="3 Slayt Numarası Yer Tutucusu"/>
          <p:cNvSpPr>
            <a:spLocks noGrp="1"/>
          </p:cNvSpPr>
          <p:nvPr>
            <p:ph type="sldNum" sz="quarter" idx="5"/>
          </p:nvPr>
        </p:nvSpPr>
        <p:spPr>
          <a:noFill/>
        </p:spPr>
        <p:txBody>
          <a:bodyPr/>
          <a:lstStyle/>
          <a:p>
            <a:fld id="{6D272954-9B12-4D79-A21E-1985BE9E2CD2}" type="slidenum">
              <a:rPr lang="tr-TR" smtClean="0"/>
              <a:pPr/>
              <a:t>30</a:t>
            </a:fld>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Slayt Görüntüsü Yer Tutucusu"/>
          <p:cNvSpPr>
            <a:spLocks noGrp="1" noRot="1" noChangeAspect="1" noTextEdit="1"/>
          </p:cNvSpPr>
          <p:nvPr>
            <p:ph type="sldImg"/>
          </p:nvPr>
        </p:nvSpPr>
        <p:spPr>
          <a:ln/>
        </p:spPr>
      </p:sp>
      <p:sp>
        <p:nvSpPr>
          <p:cNvPr id="74755" name="2 Not Yer Tutucusu"/>
          <p:cNvSpPr>
            <a:spLocks noGrp="1"/>
          </p:cNvSpPr>
          <p:nvPr>
            <p:ph type="body" idx="1"/>
          </p:nvPr>
        </p:nvSpPr>
        <p:spPr>
          <a:noFill/>
          <a:ln/>
        </p:spPr>
        <p:txBody>
          <a:bodyPr/>
          <a:lstStyle/>
          <a:p>
            <a:pPr eaLnBrk="1" hangingPunct="1"/>
            <a:endParaRPr lang="tr-TR" smtClean="0"/>
          </a:p>
        </p:txBody>
      </p:sp>
      <p:sp>
        <p:nvSpPr>
          <p:cNvPr id="74756" name="3 Slayt Numarası Yer Tutucusu"/>
          <p:cNvSpPr>
            <a:spLocks noGrp="1"/>
          </p:cNvSpPr>
          <p:nvPr>
            <p:ph type="sldNum" sz="quarter" idx="5"/>
          </p:nvPr>
        </p:nvSpPr>
        <p:spPr>
          <a:noFill/>
        </p:spPr>
        <p:txBody>
          <a:bodyPr/>
          <a:lstStyle/>
          <a:p>
            <a:fld id="{566F14C0-D2FE-4968-B5D8-EEB02898EC8D}" type="slidenum">
              <a:rPr lang="tr-TR" smtClean="0"/>
              <a:pPr/>
              <a:t>31</a:t>
            </a:fld>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Slayt Görüntüsü Yer Tutucusu"/>
          <p:cNvSpPr>
            <a:spLocks noGrp="1" noRot="1" noChangeAspect="1" noTextEdit="1"/>
          </p:cNvSpPr>
          <p:nvPr>
            <p:ph type="sldImg"/>
          </p:nvPr>
        </p:nvSpPr>
        <p:spPr>
          <a:ln/>
        </p:spPr>
      </p:sp>
      <p:sp>
        <p:nvSpPr>
          <p:cNvPr id="75779" name="2 Not Yer Tutucusu"/>
          <p:cNvSpPr>
            <a:spLocks noGrp="1"/>
          </p:cNvSpPr>
          <p:nvPr>
            <p:ph type="body" idx="1"/>
          </p:nvPr>
        </p:nvSpPr>
        <p:spPr>
          <a:noFill/>
          <a:ln/>
        </p:spPr>
        <p:txBody>
          <a:bodyPr/>
          <a:lstStyle/>
          <a:p>
            <a:pPr eaLnBrk="1" hangingPunct="1"/>
            <a:endParaRPr lang="tr-TR" smtClean="0"/>
          </a:p>
        </p:txBody>
      </p:sp>
      <p:sp>
        <p:nvSpPr>
          <p:cNvPr id="75780" name="3 Slayt Numarası Yer Tutucusu"/>
          <p:cNvSpPr>
            <a:spLocks noGrp="1"/>
          </p:cNvSpPr>
          <p:nvPr>
            <p:ph type="sldNum" sz="quarter" idx="5"/>
          </p:nvPr>
        </p:nvSpPr>
        <p:spPr>
          <a:noFill/>
        </p:spPr>
        <p:txBody>
          <a:bodyPr/>
          <a:lstStyle/>
          <a:p>
            <a:fld id="{6B70F7F6-BCF9-4C65-A460-517F00428F84}" type="slidenum">
              <a:rPr lang="tr-TR" smtClean="0"/>
              <a:pPr/>
              <a:t>32</a:t>
            </a:fld>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Slayt Görüntüsü Yer Tutucusu"/>
          <p:cNvSpPr>
            <a:spLocks noGrp="1" noRot="1" noChangeAspect="1" noTextEdit="1"/>
          </p:cNvSpPr>
          <p:nvPr>
            <p:ph type="sldImg"/>
          </p:nvPr>
        </p:nvSpPr>
        <p:spPr>
          <a:ln/>
        </p:spPr>
      </p:sp>
      <p:sp>
        <p:nvSpPr>
          <p:cNvPr id="76803" name="2 Not Yer Tutucusu"/>
          <p:cNvSpPr>
            <a:spLocks noGrp="1"/>
          </p:cNvSpPr>
          <p:nvPr>
            <p:ph type="body" idx="1"/>
          </p:nvPr>
        </p:nvSpPr>
        <p:spPr>
          <a:noFill/>
          <a:ln/>
        </p:spPr>
        <p:txBody>
          <a:bodyPr/>
          <a:lstStyle/>
          <a:p>
            <a:pPr eaLnBrk="1" hangingPunct="1"/>
            <a:endParaRPr lang="tr-TR" smtClean="0"/>
          </a:p>
        </p:txBody>
      </p:sp>
      <p:sp>
        <p:nvSpPr>
          <p:cNvPr id="76804" name="3 Slayt Numarası Yer Tutucusu"/>
          <p:cNvSpPr>
            <a:spLocks noGrp="1"/>
          </p:cNvSpPr>
          <p:nvPr>
            <p:ph type="sldNum" sz="quarter" idx="5"/>
          </p:nvPr>
        </p:nvSpPr>
        <p:spPr>
          <a:noFill/>
        </p:spPr>
        <p:txBody>
          <a:bodyPr/>
          <a:lstStyle/>
          <a:p>
            <a:fld id="{45677000-DB48-481A-869C-45799D79175C}" type="slidenum">
              <a:rPr lang="tr-TR" smtClean="0"/>
              <a:pPr/>
              <a:t>33</a:t>
            </a:fld>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Slayt Görüntüsü Yer Tutucusu"/>
          <p:cNvSpPr>
            <a:spLocks noGrp="1" noRot="1" noChangeAspect="1" noTextEdit="1"/>
          </p:cNvSpPr>
          <p:nvPr>
            <p:ph type="sldImg"/>
          </p:nvPr>
        </p:nvSpPr>
        <p:spPr>
          <a:ln/>
        </p:spPr>
      </p:sp>
      <p:sp>
        <p:nvSpPr>
          <p:cNvPr id="77827" name="2 Not Yer Tutucusu"/>
          <p:cNvSpPr>
            <a:spLocks noGrp="1"/>
          </p:cNvSpPr>
          <p:nvPr>
            <p:ph type="body" idx="1"/>
          </p:nvPr>
        </p:nvSpPr>
        <p:spPr>
          <a:noFill/>
          <a:ln/>
        </p:spPr>
        <p:txBody>
          <a:bodyPr/>
          <a:lstStyle/>
          <a:p>
            <a:pPr eaLnBrk="1" hangingPunct="1"/>
            <a:endParaRPr lang="tr-TR" smtClean="0"/>
          </a:p>
        </p:txBody>
      </p:sp>
      <p:sp>
        <p:nvSpPr>
          <p:cNvPr id="77828" name="3 Slayt Numarası Yer Tutucusu"/>
          <p:cNvSpPr>
            <a:spLocks noGrp="1"/>
          </p:cNvSpPr>
          <p:nvPr>
            <p:ph type="sldNum" sz="quarter" idx="5"/>
          </p:nvPr>
        </p:nvSpPr>
        <p:spPr>
          <a:noFill/>
        </p:spPr>
        <p:txBody>
          <a:bodyPr/>
          <a:lstStyle/>
          <a:p>
            <a:fld id="{FB276DD0-569B-446F-9E4E-27AC32C4EDA2}" type="slidenum">
              <a:rPr lang="tr-TR" smtClean="0"/>
              <a:pPr/>
              <a:t>34</a:t>
            </a:fld>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Slayt Görüntüsü Yer Tutucusu"/>
          <p:cNvSpPr>
            <a:spLocks noGrp="1" noRot="1" noChangeAspect="1" noTextEdit="1"/>
          </p:cNvSpPr>
          <p:nvPr>
            <p:ph type="sldImg"/>
          </p:nvPr>
        </p:nvSpPr>
        <p:spPr>
          <a:ln/>
        </p:spPr>
      </p:sp>
      <p:sp>
        <p:nvSpPr>
          <p:cNvPr id="78851" name="2 Not Yer Tutucusu"/>
          <p:cNvSpPr>
            <a:spLocks noGrp="1"/>
          </p:cNvSpPr>
          <p:nvPr>
            <p:ph type="body" idx="1"/>
          </p:nvPr>
        </p:nvSpPr>
        <p:spPr>
          <a:noFill/>
          <a:ln/>
        </p:spPr>
        <p:txBody>
          <a:bodyPr/>
          <a:lstStyle/>
          <a:p>
            <a:pPr eaLnBrk="1" hangingPunct="1"/>
            <a:endParaRPr lang="tr-TR" smtClean="0"/>
          </a:p>
        </p:txBody>
      </p:sp>
      <p:sp>
        <p:nvSpPr>
          <p:cNvPr id="78852" name="3 Slayt Numarası Yer Tutucusu"/>
          <p:cNvSpPr>
            <a:spLocks noGrp="1"/>
          </p:cNvSpPr>
          <p:nvPr>
            <p:ph type="sldNum" sz="quarter" idx="5"/>
          </p:nvPr>
        </p:nvSpPr>
        <p:spPr>
          <a:noFill/>
        </p:spPr>
        <p:txBody>
          <a:bodyPr/>
          <a:lstStyle/>
          <a:p>
            <a:fld id="{F7D0A6B5-1705-49B6-B8E2-67B2CC9B8D10}" type="slidenum">
              <a:rPr lang="tr-TR" smtClean="0"/>
              <a:pPr/>
              <a:t>35</a:t>
            </a:fld>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Slayt Görüntüsü Yer Tutucusu"/>
          <p:cNvSpPr>
            <a:spLocks noGrp="1" noRot="1" noChangeAspect="1" noTextEdit="1"/>
          </p:cNvSpPr>
          <p:nvPr>
            <p:ph type="sldImg"/>
          </p:nvPr>
        </p:nvSpPr>
        <p:spPr>
          <a:ln/>
        </p:spPr>
      </p:sp>
      <p:sp>
        <p:nvSpPr>
          <p:cNvPr id="79875" name="2 Not Yer Tutucusu"/>
          <p:cNvSpPr>
            <a:spLocks noGrp="1"/>
          </p:cNvSpPr>
          <p:nvPr>
            <p:ph type="body" idx="1"/>
          </p:nvPr>
        </p:nvSpPr>
        <p:spPr>
          <a:noFill/>
          <a:ln/>
        </p:spPr>
        <p:txBody>
          <a:bodyPr/>
          <a:lstStyle/>
          <a:p>
            <a:pPr eaLnBrk="1" hangingPunct="1"/>
            <a:endParaRPr lang="tr-TR" smtClean="0"/>
          </a:p>
        </p:txBody>
      </p:sp>
      <p:sp>
        <p:nvSpPr>
          <p:cNvPr id="79876" name="3 Slayt Numarası Yer Tutucusu"/>
          <p:cNvSpPr>
            <a:spLocks noGrp="1"/>
          </p:cNvSpPr>
          <p:nvPr>
            <p:ph type="sldNum" sz="quarter" idx="5"/>
          </p:nvPr>
        </p:nvSpPr>
        <p:spPr>
          <a:noFill/>
        </p:spPr>
        <p:txBody>
          <a:bodyPr/>
          <a:lstStyle/>
          <a:p>
            <a:fld id="{CAA15E93-E387-4B22-8C4A-8F6FAFD2DA4F}" type="slidenum">
              <a:rPr lang="tr-TR" smtClean="0"/>
              <a:pPr/>
              <a:t>36</a:t>
            </a:fld>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Slayt Görüntüsü Yer Tutucusu"/>
          <p:cNvSpPr>
            <a:spLocks noGrp="1" noRot="1" noChangeAspect="1" noTextEdit="1"/>
          </p:cNvSpPr>
          <p:nvPr>
            <p:ph type="sldImg"/>
          </p:nvPr>
        </p:nvSpPr>
        <p:spPr>
          <a:ln/>
        </p:spPr>
      </p:sp>
      <p:sp>
        <p:nvSpPr>
          <p:cNvPr id="80899" name="2 Not Yer Tutucusu"/>
          <p:cNvSpPr>
            <a:spLocks noGrp="1"/>
          </p:cNvSpPr>
          <p:nvPr>
            <p:ph type="body" idx="1"/>
          </p:nvPr>
        </p:nvSpPr>
        <p:spPr>
          <a:noFill/>
          <a:ln/>
        </p:spPr>
        <p:txBody>
          <a:bodyPr/>
          <a:lstStyle/>
          <a:p>
            <a:pPr eaLnBrk="1" hangingPunct="1"/>
            <a:endParaRPr lang="tr-TR" smtClean="0"/>
          </a:p>
        </p:txBody>
      </p:sp>
      <p:sp>
        <p:nvSpPr>
          <p:cNvPr id="80900" name="3 Slayt Numarası Yer Tutucusu"/>
          <p:cNvSpPr>
            <a:spLocks noGrp="1"/>
          </p:cNvSpPr>
          <p:nvPr>
            <p:ph type="sldNum" sz="quarter" idx="5"/>
          </p:nvPr>
        </p:nvSpPr>
        <p:spPr>
          <a:noFill/>
        </p:spPr>
        <p:txBody>
          <a:bodyPr/>
          <a:lstStyle/>
          <a:p>
            <a:fld id="{60ADB164-569C-4E1C-AE12-44E41C4581EB}" type="slidenum">
              <a:rPr lang="tr-TR" smtClean="0"/>
              <a:pPr/>
              <a:t>37</a:t>
            </a:fld>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Slayt Görüntüsü Yer Tutucusu"/>
          <p:cNvSpPr>
            <a:spLocks noGrp="1" noRot="1" noChangeAspect="1" noTextEdit="1"/>
          </p:cNvSpPr>
          <p:nvPr>
            <p:ph type="sldImg"/>
          </p:nvPr>
        </p:nvSpPr>
        <p:spPr>
          <a:ln/>
        </p:spPr>
      </p:sp>
      <p:sp>
        <p:nvSpPr>
          <p:cNvPr id="81923" name="2 Not Yer Tutucusu"/>
          <p:cNvSpPr>
            <a:spLocks noGrp="1"/>
          </p:cNvSpPr>
          <p:nvPr>
            <p:ph type="body" idx="1"/>
          </p:nvPr>
        </p:nvSpPr>
        <p:spPr>
          <a:noFill/>
          <a:ln/>
        </p:spPr>
        <p:txBody>
          <a:bodyPr/>
          <a:lstStyle/>
          <a:p>
            <a:pPr eaLnBrk="1" hangingPunct="1"/>
            <a:endParaRPr lang="tr-TR" smtClean="0"/>
          </a:p>
        </p:txBody>
      </p:sp>
      <p:sp>
        <p:nvSpPr>
          <p:cNvPr id="81924" name="3 Slayt Numarası Yer Tutucusu"/>
          <p:cNvSpPr>
            <a:spLocks noGrp="1"/>
          </p:cNvSpPr>
          <p:nvPr>
            <p:ph type="sldNum" sz="quarter" idx="5"/>
          </p:nvPr>
        </p:nvSpPr>
        <p:spPr>
          <a:noFill/>
        </p:spPr>
        <p:txBody>
          <a:bodyPr/>
          <a:lstStyle/>
          <a:p>
            <a:fld id="{8160D6D6-7220-4D82-BB0B-752BF39698AE}" type="slidenum">
              <a:rPr lang="tr-TR" smtClean="0"/>
              <a:pPr/>
              <a:t>38</a:t>
            </a:fld>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Slayt Görüntüsü Yer Tutucusu"/>
          <p:cNvSpPr>
            <a:spLocks noGrp="1" noRot="1" noChangeAspect="1" noTextEdit="1"/>
          </p:cNvSpPr>
          <p:nvPr>
            <p:ph type="sldImg"/>
          </p:nvPr>
        </p:nvSpPr>
        <p:spPr>
          <a:ln/>
        </p:spPr>
      </p:sp>
      <p:sp>
        <p:nvSpPr>
          <p:cNvPr id="82947" name="2 Not Yer Tutucusu"/>
          <p:cNvSpPr>
            <a:spLocks noGrp="1"/>
          </p:cNvSpPr>
          <p:nvPr>
            <p:ph type="body" idx="1"/>
          </p:nvPr>
        </p:nvSpPr>
        <p:spPr>
          <a:noFill/>
          <a:ln/>
        </p:spPr>
        <p:txBody>
          <a:bodyPr/>
          <a:lstStyle/>
          <a:p>
            <a:pPr eaLnBrk="1" hangingPunct="1"/>
            <a:endParaRPr lang="tr-TR" smtClean="0"/>
          </a:p>
        </p:txBody>
      </p:sp>
      <p:sp>
        <p:nvSpPr>
          <p:cNvPr id="82948" name="3 Slayt Numarası Yer Tutucusu"/>
          <p:cNvSpPr>
            <a:spLocks noGrp="1"/>
          </p:cNvSpPr>
          <p:nvPr>
            <p:ph type="sldNum" sz="quarter" idx="5"/>
          </p:nvPr>
        </p:nvSpPr>
        <p:spPr>
          <a:noFill/>
        </p:spPr>
        <p:txBody>
          <a:bodyPr/>
          <a:lstStyle/>
          <a:p>
            <a:fld id="{D83759D0-66A8-4772-9D4F-DF2B9A7DDA15}" type="slidenum">
              <a:rPr lang="tr-TR" smtClean="0"/>
              <a:pPr/>
              <a:t>39</a:t>
            </a:fld>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Slayt Görüntüsü Yer Tutucusu"/>
          <p:cNvSpPr>
            <a:spLocks noGrp="1" noRot="1" noChangeAspect="1" noTextEdit="1"/>
          </p:cNvSpPr>
          <p:nvPr>
            <p:ph type="sldImg"/>
          </p:nvPr>
        </p:nvSpPr>
        <p:spPr>
          <a:ln/>
        </p:spPr>
      </p:sp>
      <p:sp>
        <p:nvSpPr>
          <p:cNvPr id="47107" name="2 Not Yer Tutucusu"/>
          <p:cNvSpPr>
            <a:spLocks noGrp="1"/>
          </p:cNvSpPr>
          <p:nvPr>
            <p:ph type="body" idx="1"/>
          </p:nvPr>
        </p:nvSpPr>
        <p:spPr>
          <a:noFill/>
          <a:ln/>
        </p:spPr>
        <p:txBody>
          <a:bodyPr/>
          <a:lstStyle/>
          <a:p>
            <a:pPr eaLnBrk="1" hangingPunct="1"/>
            <a:endParaRPr lang="tr-TR" smtClean="0"/>
          </a:p>
        </p:txBody>
      </p:sp>
      <p:sp>
        <p:nvSpPr>
          <p:cNvPr id="47108" name="3 Slayt Numarası Yer Tutucusu"/>
          <p:cNvSpPr>
            <a:spLocks noGrp="1"/>
          </p:cNvSpPr>
          <p:nvPr>
            <p:ph type="sldNum" sz="quarter" idx="5"/>
          </p:nvPr>
        </p:nvSpPr>
        <p:spPr>
          <a:noFill/>
        </p:spPr>
        <p:txBody>
          <a:bodyPr/>
          <a:lstStyle/>
          <a:p>
            <a:fld id="{0BD4FD12-8EA0-4015-81DB-1EB742A5209D}" type="slidenum">
              <a:rPr lang="tr-TR" smtClean="0"/>
              <a:pPr/>
              <a:t>4</a:t>
            </a:fld>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Slayt Görüntüsü Yer Tutucusu"/>
          <p:cNvSpPr>
            <a:spLocks noGrp="1" noRot="1" noChangeAspect="1" noTextEdit="1"/>
          </p:cNvSpPr>
          <p:nvPr>
            <p:ph type="sldImg"/>
          </p:nvPr>
        </p:nvSpPr>
        <p:spPr>
          <a:ln/>
        </p:spPr>
      </p:sp>
      <p:sp>
        <p:nvSpPr>
          <p:cNvPr id="83971" name="2 Not Yer Tutucusu"/>
          <p:cNvSpPr>
            <a:spLocks noGrp="1"/>
          </p:cNvSpPr>
          <p:nvPr>
            <p:ph type="body" idx="1"/>
          </p:nvPr>
        </p:nvSpPr>
        <p:spPr>
          <a:noFill/>
          <a:ln/>
        </p:spPr>
        <p:txBody>
          <a:bodyPr/>
          <a:lstStyle/>
          <a:p>
            <a:pPr eaLnBrk="1" hangingPunct="1"/>
            <a:endParaRPr lang="tr-TR" smtClean="0"/>
          </a:p>
        </p:txBody>
      </p:sp>
      <p:sp>
        <p:nvSpPr>
          <p:cNvPr id="83972" name="3 Slayt Numarası Yer Tutucusu"/>
          <p:cNvSpPr>
            <a:spLocks noGrp="1"/>
          </p:cNvSpPr>
          <p:nvPr>
            <p:ph type="sldNum" sz="quarter" idx="5"/>
          </p:nvPr>
        </p:nvSpPr>
        <p:spPr>
          <a:noFill/>
        </p:spPr>
        <p:txBody>
          <a:bodyPr/>
          <a:lstStyle/>
          <a:p>
            <a:fld id="{AB066FA0-D92E-4708-AA4A-BE6298AB34F1}" type="slidenum">
              <a:rPr lang="tr-TR" smtClean="0"/>
              <a:pPr/>
              <a:t>40</a:t>
            </a:fld>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p:spPr>
        <p:txBody>
          <a:bodyPr/>
          <a:lstStyle/>
          <a:p>
            <a:pPr eaLnBrk="1" hangingPunct="1"/>
            <a:endParaRPr lang="tr-TR" smtClean="0"/>
          </a:p>
        </p:txBody>
      </p:sp>
      <p:sp>
        <p:nvSpPr>
          <p:cNvPr id="48132" name="3 Slayt Numarası Yer Tutucusu"/>
          <p:cNvSpPr>
            <a:spLocks noGrp="1"/>
          </p:cNvSpPr>
          <p:nvPr>
            <p:ph type="sldNum" sz="quarter" idx="5"/>
          </p:nvPr>
        </p:nvSpPr>
        <p:spPr>
          <a:noFill/>
        </p:spPr>
        <p:txBody>
          <a:bodyPr/>
          <a:lstStyle/>
          <a:p>
            <a:fld id="{981E8784-8A6F-45D0-AA46-2C96A0886D8F}" type="slidenum">
              <a:rPr lang="tr-TR" smtClean="0"/>
              <a:pPr/>
              <a:t>5</a:t>
            </a:fld>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Slayt Görüntüsü Yer Tutucusu"/>
          <p:cNvSpPr>
            <a:spLocks noGrp="1" noRot="1" noChangeAspect="1" noTextEdit="1"/>
          </p:cNvSpPr>
          <p:nvPr>
            <p:ph type="sldImg"/>
          </p:nvPr>
        </p:nvSpPr>
        <p:spPr>
          <a:ln/>
        </p:spPr>
      </p:sp>
      <p:sp>
        <p:nvSpPr>
          <p:cNvPr id="49155" name="2 Not Yer Tutucusu"/>
          <p:cNvSpPr>
            <a:spLocks noGrp="1"/>
          </p:cNvSpPr>
          <p:nvPr>
            <p:ph type="body" idx="1"/>
          </p:nvPr>
        </p:nvSpPr>
        <p:spPr>
          <a:noFill/>
          <a:ln/>
        </p:spPr>
        <p:txBody>
          <a:bodyPr/>
          <a:lstStyle/>
          <a:p>
            <a:pPr eaLnBrk="1" hangingPunct="1"/>
            <a:endParaRPr lang="tr-TR" smtClean="0"/>
          </a:p>
        </p:txBody>
      </p:sp>
      <p:sp>
        <p:nvSpPr>
          <p:cNvPr id="49156" name="3 Slayt Numarası Yer Tutucusu"/>
          <p:cNvSpPr>
            <a:spLocks noGrp="1"/>
          </p:cNvSpPr>
          <p:nvPr>
            <p:ph type="sldNum" sz="quarter" idx="5"/>
          </p:nvPr>
        </p:nvSpPr>
        <p:spPr>
          <a:noFill/>
        </p:spPr>
        <p:txBody>
          <a:bodyPr/>
          <a:lstStyle/>
          <a:p>
            <a:fld id="{9ABB2643-B135-4770-BC5A-528563BD2D41}" type="slidenum">
              <a:rPr lang="tr-TR" smtClean="0"/>
              <a:pPr/>
              <a:t>6</a:t>
            </a:fld>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a:ln/>
        </p:spPr>
      </p:sp>
      <p:sp>
        <p:nvSpPr>
          <p:cNvPr id="50179" name="2 Not Yer Tutucusu"/>
          <p:cNvSpPr>
            <a:spLocks noGrp="1"/>
          </p:cNvSpPr>
          <p:nvPr>
            <p:ph type="body" idx="1"/>
          </p:nvPr>
        </p:nvSpPr>
        <p:spPr>
          <a:noFill/>
          <a:ln/>
        </p:spPr>
        <p:txBody>
          <a:bodyPr/>
          <a:lstStyle/>
          <a:p>
            <a:pPr eaLnBrk="1" hangingPunct="1"/>
            <a:endParaRPr lang="tr-TR" smtClean="0"/>
          </a:p>
        </p:txBody>
      </p:sp>
      <p:sp>
        <p:nvSpPr>
          <p:cNvPr id="50180" name="3 Slayt Numarası Yer Tutucusu"/>
          <p:cNvSpPr>
            <a:spLocks noGrp="1"/>
          </p:cNvSpPr>
          <p:nvPr>
            <p:ph type="sldNum" sz="quarter" idx="5"/>
          </p:nvPr>
        </p:nvSpPr>
        <p:spPr>
          <a:noFill/>
        </p:spPr>
        <p:txBody>
          <a:bodyPr/>
          <a:lstStyle/>
          <a:p>
            <a:fld id="{C22B6742-8862-4A59-87FC-FF14CC0C9FCD}" type="slidenum">
              <a:rPr lang="tr-TR" smtClean="0"/>
              <a:pPr/>
              <a:t>7</a:t>
            </a:fld>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Slayt Görüntüsü Yer Tutucusu"/>
          <p:cNvSpPr>
            <a:spLocks noGrp="1" noRot="1" noChangeAspect="1" noTextEdit="1"/>
          </p:cNvSpPr>
          <p:nvPr>
            <p:ph type="sldImg"/>
          </p:nvPr>
        </p:nvSpPr>
        <p:spPr>
          <a:ln/>
        </p:spPr>
      </p:sp>
      <p:sp>
        <p:nvSpPr>
          <p:cNvPr id="51203" name="2 Not Yer Tutucusu"/>
          <p:cNvSpPr>
            <a:spLocks noGrp="1"/>
          </p:cNvSpPr>
          <p:nvPr>
            <p:ph type="body" idx="1"/>
          </p:nvPr>
        </p:nvSpPr>
        <p:spPr>
          <a:noFill/>
          <a:ln/>
        </p:spPr>
        <p:txBody>
          <a:bodyPr/>
          <a:lstStyle/>
          <a:p>
            <a:pPr eaLnBrk="1" hangingPunct="1"/>
            <a:endParaRPr lang="tr-TR" smtClean="0"/>
          </a:p>
        </p:txBody>
      </p:sp>
      <p:sp>
        <p:nvSpPr>
          <p:cNvPr id="51204" name="3 Slayt Numarası Yer Tutucusu"/>
          <p:cNvSpPr>
            <a:spLocks noGrp="1"/>
          </p:cNvSpPr>
          <p:nvPr>
            <p:ph type="sldNum" sz="quarter" idx="5"/>
          </p:nvPr>
        </p:nvSpPr>
        <p:spPr>
          <a:noFill/>
        </p:spPr>
        <p:txBody>
          <a:bodyPr/>
          <a:lstStyle/>
          <a:p>
            <a:fld id="{98B86133-23A8-41BF-ACDB-7E420320B89B}" type="slidenum">
              <a:rPr lang="tr-TR" smtClean="0"/>
              <a:pPr/>
              <a:t>8</a:t>
            </a:fld>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Slayt Görüntüsü Yer Tutucusu"/>
          <p:cNvSpPr>
            <a:spLocks noGrp="1" noRot="1" noChangeAspect="1" noTextEdit="1"/>
          </p:cNvSpPr>
          <p:nvPr>
            <p:ph type="sldImg"/>
          </p:nvPr>
        </p:nvSpPr>
        <p:spPr>
          <a:ln/>
        </p:spPr>
      </p:sp>
      <p:sp>
        <p:nvSpPr>
          <p:cNvPr id="52227" name="2 Not Yer Tutucusu"/>
          <p:cNvSpPr>
            <a:spLocks noGrp="1"/>
          </p:cNvSpPr>
          <p:nvPr>
            <p:ph type="body" idx="1"/>
          </p:nvPr>
        </p:nvSpPr>
        <p:spPr>
          <a:noFill/>
          <a:ln/>
        </p:spPr>
        <p:txBody>
          <a:bodyPr/>
          <a:lstStyle/>
          <a:p>
            <a:pPr eaLnBrk="1" hangingPunct="1"/>
            <a:endParaRPr lang="tr-TR" smtClean="0"/>
          </a:p>
        </p:txBody>
      </p:sp>
      <p:sp>
        <p:nvSpPr>
          <p:cNvPr id="52228" name="3 Slayt Numarası Yer Tutucusu"/>
          <p:cNvSpPr>
            <a:spLocks noGrp="1"/>
          </p:cNvSpPr>
          <p:nvPr>
            <p:ph type="sldNum" sz="quarter" idx="5"/>
          </p:nvPr>
        </p:nvSpPr>
        <p:spPr>
          <a:noFill/>
        </p:spPr>
        <p:txBody>
          <a:bodyPr/>
          <a:lstStyle/>
          <a:p>
            <a:fld id="{BB2390C8-272F-40C7-A8F6-CFA50D312B7C}" type="slidenum">
              <a:rPr lang="tr-TR" smtClean="0"/>
              <a:pPr/>
              <a:t>9</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6" name="Rectangle 6"/>
          <p:cNvSpPr>
            <a:spLocks noGrp="1" noChangeArrowheads="1"/>
          </p:cNvSpPr>
          <p:nvPr>
            <p:ph type="sldNum" sz="quarter" idx="12"/>
          </p:nvPr>
        </p:nvSpPr>
        <p:spPr>
          <a:ln/>
        </p:spPr>
        <p:txBody>
          <a:bodyPr/>
          <a:lstStyle>
            <a:lvl1pPr>
              <a:defRPr/>
            </a:lvl1pPr>
          </a:lstStyle>
          <a:p>
            <a:pPr>
              <a:defRPr/>
            </a:pPr>
            <a:fld id="{B91F08F2-580C-4656-845F-B2F8B1283748}"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6" name="Rectangle 6"/>
          <p:cNvSpPr>
            <a:spLocks noGrp="1" noChangeArrowheads="1"/>
          </p:cNvSpPr>
          <p:nvPr>
            <p:ph type="sldNum" sz="quarter" idx="12"/>
          </p:nvPr>
        </p:nvSpPr>
        <p:spPr>
          <a:ln/>
        </p:spPr>
        <p:txBody>
          <a:bodyPr/>
          <a:lstStyle>
            <a:lvl1pPr>
              <a:defRPr/>
            </a:lvl1pPr>
          </a:lstStyle>
          <a:p>
            <a:pPr>
              <a:defRPr/>
            </a:pPr>
            <a:fld id="{485D8564-32C1-493C-8260-B41E8B8C680A}"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6" name="Rectangle 6"/>
          <p:cNvSpPr>
            <a:spLocks noGrp="1" noChangeArrowheads="1"/>
          </p:cNvSpPr>
          <p:nvPr>
            <p:ph type="sldNum" sz="quarter" idx="12"/>
          </p:nvPr>
        </p:nvSpPr>
        <p:spPr>
          <a:ln/>
        </p:spPr>
        <p:txBody>
          <a:bodyPr/>
          <a:lstStyle>
            <a:lvl1pPr>
              <a:defRPr/>
            </a:lvl1pPr>
          </a:lstStyle>
          <a:p>
            <a:pPr>
              <a:defRPr/>
            </a:pPr>
            <a:fld id="{3666BDF2-B239-4AEC-8096-CCF38B9B6FE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6" name="Rectangle 6"/>
          <p:cNvSpPr>
            <a:spLocks noGrp="1" noChangeArrowheads="1"/>
          </p:cNvSpPr>
          <p:nvPr>
            <p:ph type="sldNum" sz="quarter" idx="12"/>
          </p:nvPr>
        </p:nvSpPr>
        <p:spPr>
          <a:ln/>
        </p:spPr>
        <p:txBody>
          <a:bodyPr/>
          <a:lstStyle>
            <a:lvl1pPr>
              <a:defRPr/>
            </a:lvl1pPr>
          </a:lstStyle>
          <a:p>
            <a:pPr>
              <a:defRPr/>
            </a:pPr>
            <a:fld id="{E1449B01-1AFE-44CD-A769-F975EFC7C4EE}"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6" name="Rectangle 6"/>
          <p:cNvSpPr>
            <a:spLocks noGrp="1" noChangeArrowheads="1"/>
          </p:cNvSpPr>
          <p:nvPr>
            <p:ph type="sldNum" sz="quarter" idx="12"/>
          </p:nvPr>
        </p:nvSpPr>
        <p:spPr>
          <a:ln/>
        </p:spPr>
        <p:txBody>
          <a:bodyPr/>
          <a:lstStyle>
            <a:lvl1pPr>
              <a:defRPr/>
            </a:lvl1pPr>
          </a:lstStyle>
          <a:p>
            <a:pPr>
              <a:defRPr/>
            </a:pPr>
            <a:fld id="{410774D0-D5B7-423F-8173-5FA9815C6365}"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7" name="Rectangle 6"/>
          <p:cNvSpPr>
            <a:spLocks noGrp="1" noChangeArrowheads="1"/>
          </p:cNvSpPr>
          <p:nvPr>
            <p:ph type="sldNum" sz="quarter" idx="12"/>
          </p:nvPr>
        </p:nvSpPr>
        <p:spPr>
          <a:ln/>
        </p:spPr>
        <p:txBody>
          <a:bodyPr/>
          <a:lstStyle>
            <a:lvl1pPr>
              <a:defRPr/>
            </a:lvl1pPr>
          </a:lstStyle>
          <a:p>
            <a:pPr>
              <a:defRPr/>
            </a:pPr>
            <a:fld id="{6FAAAF2E-0793-4BCA-9EDA-ABE17CD44DA4}"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9" name="Rectangle 6"/>
          <p:cNvSpPr>
            <a:spLocks noGrp="1" noChangeArrowheads="1"/>
          </p:cNvSpPr>
          <p:nvPr>
            <p:ph type="sldNum" sz="quarter" idx="12"/>
          </p:nvPr>
        </p:nvSpPr>
        <p:spPr>
          <a:ln/>
        </p:spPr>
        <p:txBody>
          <a:bodyPr/>
          <a:lstStyle>
            <a:lvl1pPr>
              <a:defRPr/>
            </a:lvl1pPr>
          </a:lstStyle>
          <a:p>
            <a:pPr>
              <a:defRPr/>
            </a:pPr>
            <a:fld id="{9ABEDEE7-F0E2-4257-95E7-B16093CD634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5" name="Rectangle 6"/>
          <p:cNvSpPr>
            <a:spLocks noGrp="1" noChangeArrowheads="1"/>
          </p:cNvSpPr>
          <p:nvPr>
            <p:ph type="sldNum" sz="quarter" idx="12"/>
          </p:nvPr>
        </p:nvSpPr>
        <p:spPr>
          <a:ln/>
        </p:spPr>
        <p:txBody>
          <a:bodyPr/>
          <a:lstStyle>
            <a:lvl1pPr>
              <a:defRPr/>
            </a:lvl1pPr>
          </a:lstStyle>
          <a:p>
            <a:pPr>
              <a:defRPr/>
            </a:pPr>
            <a:fld id="{FA0C7EA3-0628-4C77-9051-97EA2D9033C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4" name="Rectangle 6"/>
          <p:cNvSpPr>
            <a:spLocks noGrp="1" noChangeArrowheads="1"/>
          </p:cNvSpPr>
          <p:nvPr>
            <p:ph type="sldNum" sz="quarter" idx="12"/>
          </p:nvPr>
        </p:nvSpPr>
        <p:spPr>
          <a:ln/>
        </p:spPr>
        <p:txBody>
          <a:bodyPr/>
          <a:lstStyle>
            <a:lvl1pPr>
              <a:defRPr/>
            </a:lvl1pPr>
          </a:lstStyle>
          <a:p>
            <a:pPr>
              <a:defRPr/>
            </a:pPr>
            <a:fld id="{90558D07-DB19-4F34-AAE0-CCB382BF7348}"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7" name="Rectangle 6"/>
          <p:cNvSpPr>
            <a:spLocks noGrp="1" noChangeArrowheads="1"/>
          </p:cNvSpPr>
          <p:nvPr>
            <p:ph type="sldNum" sz="quarter" idx="12"/>
          </p:nvPr>
        </p:nvSpPr>
        <p:spPr>
          <a:ln/>
        </p:spPr>
        <p:txBody>
          <a:bodyPr/>
          <a:lstStyle>
            <a:lvl1pPr>
              <a:defRPr/>
            </a:lvl1pPr>
          </a:lstStyle>
          <a:p>
            <a:pPr>
              <a:defRPr/>
            </a:pPr>
            <a:fld id="{24445864-9991-4EEB-86F4-D7589750432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Bilim Etik ve Eğitim Dersi</a:t>
            </a:r>
          </a:p>
        </p:txBody>
      </p:sp>
      <p:sp>
        <p:nvSpPr>
          <p:cNvPr id="7" name="Rectangle 6"/>
          <p:cNvSpPr>
            <a:spLocks noGrp="1" noChangeArrowheads="1"/>
          </p:cNvSpPr>
          <p:nvPr>
            <p:ph type="sldNum" sz="quarter" idx="12"/>
          </p:nvPr>
        </p:nvSpPr>
        <p:spPr>
          <a:ln/>
        </p:spPr>
        <p:txBody>
          <a:bodyPr/>
          <a:lstStyle>
            <a:lvl1pPr>
              <a:defRPr/>
            </a:lvl1pPr>
          </a:lstStyle>
          <a:p>
            <a:pPr>
              <a:defRPr/>
            </a:pPr>
            <a:fld id="{D36B1F86-C947-4B6A-8866-03EF4407F2F7}"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b="0"/>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b="0"/>
            </a:lvl1pPr>
          </a:lstStyle>
          <a:p>
            <a:pPr>
              <a:defRPr/>
            </a:pPr>
            <a:r>
              <a:rPr lang="tr-TR"/>
              <a:t>Bilim Etik ve Eğitim Dersi</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b="0"/>
            </a:lvl1pPr>
          </a:lstStyle>
          <a:p>
            <a:pPr>
              <a:defRPr/>
            </a:pPr>
            <a:fld id="{47B2C71D-F9F8-4D87-B6CD-09A45003A2C7}"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genel/kimkimdir/galenos.html" TargetMode="External"/><Relationship Id="rId3" Type="http://schemas.openxmlformats.org/officeDocument/2006/relationships/hyperlink" Target="genel/kimkimdir/hipokrates.html" TargetMode="External"/><Relationship Id="rId7" Type="http://schemas.openxmlformats.org/officeDocument/2006/relationships/hyperlink" Target="genel/kimkimdir/ptolemaio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genel/kimkimdir/eukleides.html" TargetMode="External"/><Relationship Id="rId5" Type="http://schemas.openxmlformats.org/officeDocument/2006/relationships/hyperlink" Target="genel/kimkimdir/aristoteles.html" TargetMode="External"/><Relationship Id="rId4" Type="http://schemas.openxmlformats.org/officeDocument/2006/relationships/hyperlink" Target="genel/kimkimdir/platon.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kimkimdir/james_watt.html" TargetMode="External"/><Relationship Id="rId3" Type="http://schemas.openxmlformats.org/officeDocument/2006/relationships/hyperlink" Target="kimkimdir/harvey.html" TargetMode="External"/><Relationship Id="rId7" Type="http://schemas.openxmlformats.org/officeDocument/2006/relationships/hyperlink" Target="kimkimdir/thomas_newcomen.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kimkimdir/huygens.html" TargetMode="External"/><Relationship Id="rId5" Type="http://schemas.openxmlformats.org/officeDocument/2006/relationships/hyperlink" Target="kimkimdir/newton.html" TargetMode="External"/><Relationship Id="rId4" Type="http://schemas.openxmlformats.org/officeDocument/2006/relationships/hyperlink" Target="kimkimdir/galenos.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kimkimdir/coulomb.html" TargetMode="External"/><Relationship Id="rId13" Type="http://schemas.openxmlformats.org/officeDocument/2006/relationships/hyperlink" Target="kimkimdir/darwin.html" TargetMode="External"/><Relationship Id="rId18" Type="http://schemas.openxmlformats.org/officeDocument/2006/relationships/hyperlink" Target="kimkimdir/diderot.html" TargetMode="External"/><Relationship Id="rId3" Type="http://schemas.openxmlformats.org/officeDocument/2006/relationships/hyperlink" Target="kimkimdir/gilbert.html" TargetMode="External"/><Relationship Id="rId7" Type="http://schemas.openxmlformats.org/officeDocument/2006/relationships/hyperlink" Target="kimkimdir/henry_cavendish.html" TargetMode="External"/><Relationship Id="rId12" Type="http://schemas.openxmlformats.org/officeDocument/2006/relationships/hyperlink" Target="kimkimdir/lavoisier.html" TargetMode="External"/><Relationship Id="rId17" Type="http://schemas.openxmlformats.org/officeDocument/2006/relationships/hyperlink" Target="kimkimdir/dalembert.html" TargetMode="External"/><Relationship Id="rId2" Type="http://schemas.openxmlformats.org/officeDocument/2006/relationships/notesSlide" Target="../notesSlides/notesSlide32.xml"/><Relationship Id="rId16" Type="http://schemas.openxmlformats.org/officeDocument/2006/relationships/hyperlink" Target="kimkimdir/james_cook.html" TargetMode="External"/><Relationship Id="rId1" Type="http://schemas.openxmlformats.org/officeDocument/2006/relationships/slideLayout" Target="../slideLayouts/slideLayout2.xml"/><Relationship Id="rId6" Type="http://schemas.openxmlformats.org/officeDocument/2006/relationships/hyperlink" Target="kimkimdir/franklin.html" TargetMode="External"/><Relationship Id="rId11" Type="http://schemas.openxmlformats.org/officeDocument/2006/relationships/hyperlink" Target="kimkimdir/volta.html" TargetMode="External"/><Relationship Id="rId5" Type="http://schemas.openxmlformats.org/officeDocument/2006/relationships/hyperlink" Target="kimkimdir/du_fay.html" TargetMode="External"/><Relationship Id="rId15" Type="http://schemas.openxmlformats.org/officeDocument/2006/relationships/hyperlink" Target="kimkimdir/lamarck.html" TargetMode="External"/><Relationship Id="rId10" Type="http://schemas.openxmlformats.org/officeDocument/2006/relationships/hyperlink" Target="kimkimdir/ampere.html" TargetMode="External"/><Relationship Id="rId4" Type="http://schemas.openxmlformats.org/officeDocument/2006/relationships/hyperlink" Target="kimkimdir/otto_von_guericke.html" TargetMode="External"/><Relationship Id="rId9" Type="http://schemas.openxmlformats.org/officeDocument/2006/relationships/hyperlink" Target="kimkimdir/galvani.html" TargetMode="External"/><Relationship Id="rId14" Type="http://schemas.openxmlformats.org/officeDocument/2006/relationships/hyperlink" Target="kimkimdir/erasmus_darwin"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kimkimdir/enrico_fermi.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kimkimdir/piri_reis.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kimkimdir/evliya_celebi.html" TargetMode="External"/><Relationship Id="rId5" Type="http://schemas.openxmlformats.org/officeDocument/2006/relationships/hyperlink" Target="kimkimdir/katip_celebi.html" TargetMode="External"/><Relationship Id="rId4" Type="http://schemas.openxmlformats.org/officeDocument/2006/relationships/hyperlink" Target="kimkimdir/seydi_ali_reis.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kimkimdir/fahir_yenicay.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kimkimdir/feza_gursey.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52513"/>
            <a:ext cx="7772400" cy="1470025"/>
          </a:xfrm>
        </p:spPr>
        <p:txBody>
          <a:bodyPr/>
          <a:lstStyle/>
          <a:p>
            <a:pPr eaLnBrk="1" hangingPunct="1"/>
            <a:r>
              <a:rPr lang="tr-TR" sz="5000" b="1" smtClean="0"/>
              <a:t>BİLİM TARİHİNE </a:t>
            </a:r>
            <a:br>
              <a:rPr lang="tr-TR" sz="5000" b="1" smtClean="0"/>
            </a:br>
            <a:r>
              <a:rPr lang="tr-TR" sz="5000" b="1" smtClean="0"/>
              <a:t>BİR BAKIŞ</a:t>
            </a:r>
          </a:p>
        </p:txBody>
      </p:sp>
      <p:sp>
        <p:nvSpPr>
          <p:cNvPr id="2051" name="Rectangle 3"/>
          <p:cNvSpPr>
            <a:spLocks noGrp="1" noChangeArrowheads="1"/>
          </p:cNvSpPr>
          <p:nvPr>
            <p:ph type="subTitle" idx="1"/>
          </p:nvPr>
        </p:nvSpPr>
        <p:spPr>
          <a:xfrm>
            <a:off x="1371600" y="3644900"/>
            <a:ext cx="6400800" cy="1752600"/>
          </a:xfrm>
        </p:spPr>
        <p:txBody>
          <a:bodyPr/>
          <a:lstStyle/>
          <a:p>
            <a:pPr eaLnBrk="1" hangingPunct="1">
              <a:lnSpc>
                <a:spcPct val="80000"/>
              </a:lnSpc>
            </a:pPr>
            <a:r>
              <a:rPr lang="tr-TR" sz="2800" smtClean="0"/>
              <a:t>Doç. Dr. Cevdet COŞKUN</a:t>
            </a:r>
          </a:p>
          <a:p>
            <a:pPr eaLnBrk="1" hangingPunct="1">
              <a:lnSpc>
                <a:spcPct val="80000"/>
              </a:lnSpc>
            </a:pPr>
            <a:r>
              <a:rPr lang="tr-TR" sz="2800" smtClean="0"/>
              <a:t>Atatürk Üniversitesi</a:t>
            </a:r>
          </a:p>
          <a:p>
            <a:pPr eaLnBrk="1" hangingPunct="1">
              <a:lnSpc>
                <a:spcPct val="80000"/>
              </a:lnSpc>
            </a:pPr>
            <a:r>
              <a:rPr lang="tr-TR" sz="2800" smtClean="0"/>
              <a:t>Fen Fakültesi</a:t>
            </a:r>
          </a:p>
          <a:p>
            <a:pPr eaLnBrk="1" hangingPunct="1">
              <a:lnSpc>
                <a:spcPct val="80000"/>
              </a:lnSpc>
            </a:pPr>
            <a:r>
              <a:rPr lang="tr-TR" sz="2800" smtClean="0"/>
              <a:t>Fizik Bölümü ERZURUM</a:t>
            </a:r>
          </a:p>
        </p:txBody>
      </p:sp>
      <p:sp>
        <p:nvSpPr>
          <p:cNvPr id="2052" name="3 Metin kutusu"/>
          <p:cNvSpPr txBox="1">
            <a:spLocks noChangeArrowheads="1"/>
          </p:cNvSpPr>
          <p:nvPr/>
        </p:nvSpPr>
        <p:spPr bwMode="auto">
          <a:xfrm>
            <a:off x="107950" y="260350"/>
            <a:ext cx="3311525" cy="314325"/>
          </a:xfrm>
          <a:prstGeom prst="rect">
            <a:avLst/>
          </a:prstGeom>
          <a:noFill/>
          <a:ln w="9525">
            <a:noFill/>
            <a:miter lim="800000"/>
            <a:headEnd/>
            <a:tailEnd/>
          </a:ln>
        </p:spPr>
        <p:txBody>
          <a:bodyPr>
            <a:spAutoFit/>
          </a:bodyPr>
          <a:lstStyle/>
          <a:p>
            <a:pPr>
              <a:buFontTx/>
              <a:buNone/>
            </a:pPr>
            <a:r>
              <a:rPr lang="tr-TR"/>
              <a:t>BEE 3. Hafta Seminer Notları</a:t>
            </a:r>
          </a:p>
        </p:txBody>
      </p:sp>
      <p:sp>
        <p:nvSpPr>
          <p:cNvPr id="2053" name="4 Metin kutusu"/>
          <p:cNvSpPr txBox="1">
            <a:spLocks noChangeArrowheads="1"/>
          </p:cNvSpPr>
          <p:nvPr/>
        </p:nvSpPr>
        <p:spPr bwMode="auto">
          <a:xfrm>
            <a:off x="5364163" y="268288"/>
            <a:ext cx="3311525" cy="314325"/>
          </a:xfrm>
          <a:prstGeom prst="rect">
            <a:avLst/>
          </a:prstGeom>
          <a:noFill/>
          <a:ln w="9525">
            <a:noFill/>
            <a:miter lim="800000"/>
            <a:headEnd/>
            <a:tailEnd/>
          </a:ln>
        </p:spPr>
        <p:txBody>
          <a:bodyPr>
            <a:spAutoFit/>
          </a:bodyPr>
          <a:lstStyle/>
          <a:p>
            <a:pPr algn="r">
              <a:buFontTx/>
              <a:buNone/>
            </a:pPr>
            <a:r>
              <a:rPr lang="tr-TR"/>
              <a:t>08.10.2010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88913"/>
            <a:ext cx="8229600" cy="777875"/>
          </a:xfrm>
        </p:spPr>
        <p:txBody>
          <a:bodyPr/>
          <a:lstStyle/>
          <a:p>
            <a:pPr eaLnBrk="1" hangingPunct="1"/>
            <a:r>
              <a:rPr lang="tr-TR" sz="3600" b="1" smtClean="0"/>
              <a:t>Eskiçağda Bilim - Mısır’ da Bilim</a:t>
            </a:r>
          </a:p>
        </p:txBody>
      </p:sp>
      <p:sp>
        <p:nvSpPr>
          <p:cNvPr id="11267" name="Rectangle 3"/>
          <p:cNvSpPr>
            <a:spLocks noGrp="1" noChangeArrowheads="1"/>
          </p:cNvSpPr>
          <p:nvPr>
            <p:ph type="body" idx="1"/>
          </p:nvPr>
        </p:nvSpPr>
        <p:spPr>
          <a:xfrm>
            <a:off x="457200" y="1196975"/>
            <a:ext cx="8229600" cy="4525963"/>
          </a:xfrm>
        </p:spPr>
        <p:txBody>
          <a:bodyPr/>
          <a:lstStyle/>
          <a:p>
            <a:pPr algn="just" eaLnBrk="1" hangingPunct="1">
              <a:lnSpc>
                <a:spcPct val="80000"/>
              </a:lnSpc>
            </a:pPr>
            <a:r>
              <a:rPr lang="tr-TR" sz="1800" smtClean="0"/>
              <a:t>Mısırlılar matematiklerinde, kullandıkları on tabanlı hiyeroglif rakamlarıyla, sayıları sembollerle ifade etmişlerdir. </a:t>
            </a:r>
          </a:p>
          <a:p>
            <a:pPr algn="just" eaLnBrk="1" hangingPunct="1">
              <a:lnSpc>
                <a:spcPct val="80000"/>
              </a:lnSpc>
            </a:pPr>
            <a:r>
              <a:rPr lang="tr-TR" sz="1800" smtClean="0"/>
              <a:t>Geometrilerinde ise alan ve hacim hesapları yapıyorlardı. </a:t>
            </a:r>
          </a:p>
          <a:p>
            <a:pPr algn="just" eaLnBrk="1" hangingPunct="1">
              <a:lnSpc>
                <a:spcPct val="80000"/>
              </a:lnSpc>
            </a:pPr>
            <a:r>
              <a:rPr lang="tr-TR" sz="1800" smtClean="0"/>
              <a:t>Mimari alanında Mısırlılardan kalan eserler arasında en önemli yeri piramitler tutar.</a:t>
            </a:r>
          </a:p>
          <a:p>
            <a:pPr algn="just" eaLnBrk="1" hangingPunct="1">
              <a:lnSpc>
                <a:spcPct val="80000"/>
              </a:lnSpc>
            </a:pPr>
            <a:r>
              <a:rPr lang="tr-TR" sz="1800" smtClean="0"/>
              <a:t>Keops, herbiri 2.5 ton ağırlığında 2,300,000 den fazla kireçtaşıyla 100.000 işçi tarafından yapılmıştır. (M.Ö. 2500)</a:t>
            </a:r>
          </a:p>
          <a:p>
            <a:pPr algn="just" eaLnBrk="1" hangingPunct="1">
              <a:lnSpc>
                <a:spcPct val="80000"/>
              </a:lnSpc>
            </a:pPr>
            <a:r>
              <a:rPr lang="tr-TR" sz="1800" smtClean="0"/>
              <a:t>Mısırlılar gökyüzü olaylarını dinî açıdan yorumlamışlardır. Gök cisimlerini tanrı olarak kabul etmişler ve gök yüzündeki olayların da tanrıların faaliyetleri olduğuna inanmışlardır.</a:t>
            </a:r>
          </a:p>
          <a:p>
            <a:pPr algn="just" eaLnBrk="1" hangingPunct="1">
              <a:lnSpc>
                <a:spcPct val="80000"/>
              </a:lnSpc>
            </a:pPr>
            <a:r>
              <a:rPr lang="tr-TR" sz="1800" smtClean="0"/>
              <a:t>Takvimleri Güneş takvimi idi ve yıl uzunluğu 365 gün olarak kabul ediliyordu. Günümüzde kullanılan takvimin temelinde Mısır takvimi yer alır. Günün 24 saate bölünme geleneğini de Mısırlılara borçluyuz.  </a:t>
            </a:r>
          </a:p>
          <a:p>
            <a:pPr algn="just" eaLnBrk="1" hangingPunct="1">
              <a:lnSpc>
                <a:spcPct val="80000"/>
              </a:lnSpc>
            </a:pPr>
            <a:r>
              <a:rPr lang="tr-TR" sz="1800" smtClean="0"/>
              <a:t>Ölüleri mumyalama geleneklerinden dolayı tıp konusunda zamanın diğer medeniyetlerinden çok ileriydiler. Anatomi hakkında çok şey biliyorlardı (Ebers papirüsü: MÖ 1550).</a:t>
            </a:r>
          </a:p>
          <a:p>
            <a:pPr algn="just" eaLnBrk="1" hangingPunct="1">
              <a:lnSpc>
                <a:spcPct val="80000"/>
              </a:lnSpc>
            </a:pPr>
            <a:r>
              <a:rPr lang="tr-TR" sz="1800" smtClean="0"/>
              <a:t>İlk diş dolgusunun (?) ve ilk dikiş atma yönteminin Mısırlılarca yapıldığına kesin gözüyle bakılıyor.</a:t>
            </a:r>
          </a:p>
          <a:p>
            <a:pPr algn="just" eaLnBrk="1" hangingPunct="1">
              <a:lnSpc>
                <a:spcPct val="80000"/>
              </a:lnSpc>
            </a:pPr>
            <a:r>
              <a:rPr lang="tr-TR" sz="1800" smtClean="0"/>
              <a:t>İlk kağıt (papirus) Mısırlılar tarafından bulunmuştur. Ancak Avrupa’ya kağıt Çin’den gitmiştir.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08025"/>
            <a:ext cx="8229600" cy="633413"/>
          </a:xfrm>
        </p:spPr>
        <p:txBody>
          <a:bodyPr/>
          <a:lstStyle/>
          <a:p>
            <a:pPr eaLnBrk="1" hangingPunct="1"/>
            <a:r>
              <a:rPr lang="tr-TR" sz="4000" b="1" smtClean="0"/>
              <a:t>Antik Yunan’ da Bilim</a:t>
            </a:r>
            <a:r>
              <a:rPr lang="tr-TR" sz="4000" smtClean="0"/>
              <a:t/>
            </a:r>
            <a:br>
              <a:rPr lang="tr-TR" sz="4000" smtClean="0"/>
            </a:br>
            <a:endParaRPr lang="tr-TR" sz="4000" smtClean="0"/>
          </a:p>
        </p:txBody>
      </p:sp>
      <p:sp>
        <p:nvSpPr>
          <p:cNvPr id="12291" name="Rectangle 3"/>
          <p:cNvSpPr>
            <a:spLocks noGrp="1" noChangeArrowheads="1"/>
          </p:cNvSpPr>
          <p:nvPr>
            <p:ph type="body" idx="1"/>
          </p:nvPr>
        </p:nvSpPr>
        <p:spPr>
          <a:xfrm>
            <a:off x="457200" y="1196975"/>
            <a:ext cx="8229600" cy="4929188"/>
          </a:xfrm>
        </p:spPr>
        <p:txBody>
          <a:bodyPr/>
          <a:lstStyle/>
          <a:p>
            <a:pPr algn="just" eaLnBrk="1" hangingPunct="1">
              <a:lnSpc>
                <a:spcPct val="80000"/>
              </a:lnSpc>
            </a:pPr>
            <a:r>
              <a:rPr lang="tr-TR" sz="2000" smtClean="0"/>
              <a:t>Antik Yunan’dan önceki uygarlıklarda pratik ilgi ve ihtiyaçlara cevap aramanın ötesinde teorik nitelikteki sorulara ciddi bir yönelme göze çarpmaz. Doğanın yapı ve yasaları hakkında spekülatif bir düşünce (felsefe geleneği) bilinmemektedir. </a:t>
            </a:r>
          </a:p>
          <a:p>
            <a:pPr algn="just" eaLnBrk="1" hangingPunct="1">
              <a:lnSpc>
                <a:spcPct val="80000"/>
              </a:lnSpc>
            </a:pPr>
            <a:r>
              <a:rPr lang="tr-TR" sz="2000" smtClean="0"/>
              <a:t>Bilimsel düşünce biçiminin antik Yunan’ la başlaması, gündelik ihtiyaçlara ilişkin bilgi birikiminin zaten üretilmiş olmasıyla açıklanır.</a:t>
            </a:r>
          </a:p>
          <a:p>
            <a:pPr algn="just" eaLnBrk="1" hangingPunct="1">
              <a:lnSpc>
                <a:spcPct val="80000"/>
              </a:lnSpc>
            </a:pPr>
            <a:r>
              <a:rPr lang="tr-TR" sz="2000" smtClean="0"/>
              <a:t>Spekülatif geleneğin uzak doğuda niçin bir bilimsel düşünce geleneğine dönüşmediği araştırmaya değer bir konudur. Buna doğu felsefesinin doğaya değil de zihne ve ruha vurgu yapmasının neden olduğu söylenir.</a:t>
            </a:r>
          </a:p>
          <a:p>
            <a:pPr algn="just" eaLnBrk="1" hangingPunct="1">
              <a:lnSpc>
                <a:spcPct val="80000"/>
              </a:lnSpc>
            </a:pPr>
            <a:r>
              <a:rPr lang="tr-TR" sz="2000" smtClean="0"/>
              <a:t>Buna rağmen, doğayı mitlerle ve tanrılarla açıklamaya çalışan etkinlikler de göze çarpmaktadır.</a:t>
            </a:r>
          </a:p>
          <a:p>
            <a:pPr algn="just" eaLnBrk="1" hangingPunct="1">
              <a:lnSpc>
                <a:spcPct val="80000"/>
              </a:lnSpc>
            </a:pPr>
            <a:r>
              <a:rPr lang="tr-TR" sz="2000" smtClean="0"/>
              <a:t>Bu dönemi önceki dönemlerden ayıran en önemli özellik, doğal varlıkların ve olguların doğa-üstü nedenlerle değil, doğal nedenlerle açıklanmasıdır. </a:t>
            </a:r>
          </a:p>
          <a:p>
            <a:pPr algn="just" eaLnBrk="1" hangingPunct="1">
              <a:lnSpc>
                <a:spcPct val="80000"/>
              </a:lnSpc>
            </a:pPr>
            <a:r>
              <a:rPr lang="tr-TR" sz="2000" smtClean="0"/>
              <a:t>Arke problemi, bilim tarihindeki ilk spekülatif etkinliktir. </a:t>
            </a:r>
          </a:p>
          <a:p>
            <a:pPr algn="just" eaLnBrk="1" hangingPunct="1">
              <a:lnSpc>
                <a:spcPct val="80000"/>
              </a:lnSpc>
            </a:pPr>
            <a:r>
              <a:rPr lang="tr-TR" sz="2000" smtClean="0"/>
              <a:t>Antik Yunan dönemi Helenik ve Helenistik dönem olarak ikiye ayrılır.</a:t>
            </a:r>
          </a:p>
          <a:p>
            <a:pPr algn="just" eaLnBrk="1" hangingPunct="1">
              <a:lnSpc>
                <a:spcPct val="80000"/>
              </a:lnSpc>
            </a:pPr>
            <a:endParaRPr lang="tr-TR" sz="1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06437"/>
          </a:xfrm>
        </p:spPr>
        <p:txBody>
          <a:bodyPr/>
          <a:lstStyle/>
          <a:p>
            <a:pPr eaLnBrk="1" hangingPunct="1"/>
            <a:r>
              <a:rPr lang="tr-TR" sz="3600" b="1" smtClean="0"/>
              <a:t>Antik Yunan’ da Bilim-Helenik Çağ</a:t>
            </a:r>
          </a:p>
        </p:txBody>
      </p:sp>
      <p:sp>
        <p:nvSpPr>
          <p:cNvPr id="13315" name="Rectangle 3"/>
          <p:cNvSpPr>
            <a:spLocks noGrp="1" noChangeArrowheads="1"/>
          </p:cNvSpPr>
          <p:nvPr>
            <p:ph type="body" idx="1"/>
          </p:nvPr>
        </p:nvSpPr>
        <p:spPr>
          <a:xfrm>
            <a:off x="457200" y="1412875"/>
            <a:ext cx="8229600" cy="4525963"/>
          </a:xfrm>
        </p:spPr>
        <p:txBody>
          <a:bodyPr/>
          <a:lstStyle/>
          <a:p>
            <a:pPr algn="just" eaLnBrk="1" hangingPunct="1">
              <a:lnSpc>
                <a:spcPct val="80000"/>
              </a:lnSpc>
            </a:pPr>
            <a:r>
              <a:rPr lang="tr-TR" sz="1600" smtClean="0"/>
              <a:t>Bu dönemde doğa bilimleri büyük bir gelişme göstermiş ve özellikle Aristoteles bitkilere ve hayvanlara ilişkin bilimsel bilgileri derleyerek botanik ve zooloji alanların temellerini atmıştır. </a:t>
            </a:r>
          </a:p>
          <a:p>
            <a:pPr algn="just" eaLnBrk="1" hangingPunct="1">
              <a:lnSpc>
                <a:spcPct val="80000"/>
              </a:lnSpc>
            </a:pPr>
            <a:r>
              <a:rPr lang="tr-TR" sz="1600" smtClean="0"/>
              <a:t>Bu dönemin en önemli matematikçisi Pythagoras'tır. Dik üçgenlere ilişkin teoremiyle tanınan Pythagoras, varlıkları ve varlıklar arasındaki ilişkileri sayılarla ve sayılara karşılık gelen çizgilerle açıklama eğilimindedir.</a:t>
            </a:r>
          </a:p>
          <a:p>
            <a:pPr algn="just" eaLnBrk="1" hangingPunct="1">
              <a:lnSpc>
                <a:spcPct val="80000"/>
              </a:lnSpc>
            </a:pPr>
            <a:r>
              <a:rPr lang="tr-TR" sz="1600" smtClean="0"/>
              <a:t>İlk atomcu teoriler Leukippos ve Demokritos tarafından bu dönemde ileri sürülmüştür.</a:t>
            </a:r>
          </a:p>
          <a:p>
            <a:pPr algn="just" eaLnBrk="1" hangingPunct="1">
              <a:lnSpc>
                <a:spcPct val="80000"/>
              </a:lnSpc>
            </a:pPr>
            <a:r>
              <a:rPr lang="tr-TR" sz="1600" smtClean="0"/>
              <a:t>Empedokles bir tür evrim düşüncesini savunmuş ve bu düşünceleri Türlerin Kökeni isimli kitabında Darwin tarafından ele alınmıştır. </a:t>
            </a:r>
          </a:p>
          <a:p>
            <a:pPr algn="just" eaLnBrk="1" hangingPunct="1">
              <a:lnSpc>
                <a:spcPct val="80000"/>
              </a:lnSpc>
            </a:pPr>
            <a:r>
              <a:rPr lang="tr-TR" sz="1600" smtClean="0"/>
              <a:t>Yer merkezli (geosentrik modeller) ortaya çıkmıştır. Bu dönemde gezegenler metal olarak kabul ediliyordu. Güneş altın, ay, gümüş, Jüpiter teneke, Mars demir, Satürn kurşun ve Merkür civaydı.</a:t>
            </a:r>
          </a:p>
          <a:p>
            <a:pPr eaLnBrk="1" hangingPunct="1">
              <a:lnSpc>
                <a:spcPct val="80000"/>
              </a:lnSpc>
            </a:pPr>
            <a:r>
              <a:rPr lang="tr-TR" sz="1600" smtClean="0"/>
              <a:t>Geometride 3 temel problem vardır:Bir açının üç eşit parçaya bölünmesi, bir küpün iki katı hacmindeki bir küpün bir kenarının uzunluğunun bulunması ve bir dairenin alanına eşit olan bir karenin bir kenarının uzunluğunun bulunması.</a:t>
            </a:r>
            <a:br>
              <a:rPr lang="tr-TR" sz="1600" smtClean="0"/>
            </a:br>
            <a:r>
              <a:rPr lang="tr-TR" sz="1600" smtClean="0"/>
              <a:t>MÖ 585 (28 Mayıs): Thales’in Perslilerle Lidyalılar arasındaki savaşta güneş tutulmasını önceden haber vererek savaşın bitmesini sağladığı söylenir. </a:t>
            </a:r>
          </a:p>
          <a:p>
            <a:pPr algn="just" eaLnBrk="1" hangingPunct="1">
              <a:lnSpc>
                <a:spcPct val="80000"/>
              </a:lnSpc>
            </a:pPr>
            <a:r>
              <a:rPr lang="tr-TR" sz="1600" smtClean="0"/>
              <a:t>Coğrafyanın gelişimi bu dönemde başlamıştır. İlk haritalar Herodot ve Surlu Marinos’a aittir.</a:t>
            </a:r>
          </a:p>
          <a:p>
            <a:pPr algn="just" eaLnBrk="1" hangingPunct="1">
              <a:lnSpc>
                <a:spcPct val="80000"/>
              </a:lnSpc>
            </a:pPr>
            <a:r>
              <a:rPr lang="tr-TR" sz="1600" smtClean="0"/>
              <a:t>Tıpta Kos’ lu Hipokrates bu dönemde yetişmiştir. İlk modern tıp girişimi bu dönemde başlar. Tıp deontolojisi bu dönemde gelişir. Hastalık-sağlık durumları dört sıvı üzerinden açıklanmıştır.</a:t>
            </a:r>
          </a:p>
          <a:p>
            <a:pPr eaLnBrk="1" hangingPunct="1">
              <a:lnSpc>
                <a:spcPct val="80000"/>
              </a:lnSpc>
            </a:pPr>
            <a:endParaRPr lang="tr-TR" sz="1800"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850900"/>
          </a:xfrm>
        </p:spPr>
        <p:txBody>
          <a:bodyPr/>
          <a:lstStyle/>
          <a:p>
            <a:pPr eaLnBrk="1" hangingPunct="1"/>
            <a:r>
              <a:rPr lang="tr-TR" sz="3200" smtClean="0"/>
              <a:t>Antik Yunan’ da Bilim</a:t>
            </a:r>
            <a:br>
              <a:rPr lang="tr-TR" sz="3200" smtClean="0"/>
            </a:br>
            <a:r>
              <a:rPr lang="tr-TR" sz="3200" smtClean="0"/>
              <a:t>Helenistik Çağ-Matematik</a:t>
            </a:r>
          </a:p>
        </p:txBody>
      </p:sp>
      <p:sp>
        <p:nvSpPr>
          <p:cNvPr id="14339" name="Rectangle 3"/>
          <p:cNvSpPr>
            <a:spLocks noGrp="1" noChangeArrowheads="1"/>
          </p:cNvSpPr>
          <p:nvPr>
            <p:ph type="body" idx="1"/>
          </p:nvPr>
        </p:nvSpPr>
        <p:spPr/>
        <p:txBody>
          <a:bodyPr/>
          <a:lstStyle/>
          <a:p>
            <a:pPr algn="just" eaLnBrk="1" hangingPunct="1">
              <a:lnSpc>
                <a:spcPct val="90000"/>
              </a:lnSpc>
            </a:pPr>
            <a:r>
              <a:rPr lang="tr-TR" sz="2600" smtClean="0"/>
              <a:t>Eukleides Elementler adlı yapıtında tanım, aksiyom ve postüla çerçevesinde kendisinden önceki geometri bilgisini derlemiş ve tümdengelimsel yöntemi kullanmıştır. Böylece geometriye gerçek anlamda kanıtlama düşüncesini getirmiştir. Bu sistem 20 yy ın başlarına kadar rakipsiz bir sistemdir.</a:t>
            </a:r>
          </a:p>
          <a:p>
            <a:pPr algn="just" eaLnBrk="1" hangingPunct="1">
              <a:lnSpc>
                <a:spcPct val="90000"/>
              </a:lnSpc>
            </a:pPr>
            <a:r>
              <a:rPr lang="tr-TR" sz="2600" smtClean="0"/>
              <a:t>Elementler kitabının </a:t>
            </a:r>
            <a:r>
              <a:rPr lang="tr-TR" sz="2600" b="1" smtClean="0"/>
              <a:t>İncil’den</a:t>
            </a:r>
            <a:r>
              <a:rPr lang="tr-TR" sz="2600" smtClean="0"/>
              <a:t> sonra Batı düşüncesini en çok etkileyen kitap olduğu söylenir.</a:t>
            </a:r>
          </a:p>
          <a:p>
            <a:pPr algn="just" eaLnBrk="1" hangingPunct="1">
              <a:lnSpc>
                <a:spcPct val="90000"/>
              </a:lnSpc>
            </a:pPr>
            <a:r>
              <a:rPr lang="tr-TR" sz="2600" smtClean="0"/>
              <a:t>Pergeli Apollonius ise Koni Kesitleri adlı yapıtında daire, elips, koni, parabol ve hiperbolü geometrik olarak tanımlamıştır. </a:t>
            </a:r>
          </a:p>
          <a:p>
            <a:pPr eaLnBrk="1" hangingPunct="1">
              <a:lnSpc>
                <a:spcPct val="90000"/>
              </a:lnSpc>
            </a:pPr>
            <a:endParaRPr lang="tr-TR" sz="26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77875"/>
          </a:xfrm>
        </p:spPr>
        <p:txBody>
          <a:bodyPr/>
          <a:lstStyle/>
          <a:p>
            <a:pPr eaLnBrk="1" hangingPunct="1"/>
            <a:r>
              <a:rPr lang="tr-TR" sz="3600" b="1" smtClean="0"/>
              <a:t>Antik Yunan’ da Bilim</a:t>
            </a:r>
            <a:br>
              <a:rPr lang="tr-TR" sz="3600" b="1" smtClean="0"/>
            </a:br>
            <a:r>
              <a:rPr lang="tr-TR" sz="3600" b="1" smtClean="0"/>
              <a:t>Helenistik Çağ-Astronomi</a:t>
            </a:r>
          </a:p>
        </p:txBody>
      </p:sp>
      <p:sp>
        <p:nvSpPr>
          <p:cNvPr id="15363" name="Rectangle 3"/>
          <p:cNvSpPr>
            <a:spLocks noGrp="1" noChangeArrowheads="1"/>
          </p:cNvSpPr>
          <p:nvPr>
            <p:ph type="body" idx="1"/>
          </p:nvPr>
        </p:nvSpPr>
        <p:spPr>
          <a:xfrm>
            <a:off x="457200" y="1412875"/>
            <a:ext cx="8229600" cy="4525963"/>
          </a:xfrm>
        </p:spPr>
        <p:txBody>
          <a:bodyPr/>
          <a:lstStyle/>
          <a:p>
            <a:pPr algn="just" eaLnBrk="1" hangingPunct="1">
              <a:lnSpc>
                <a:spcPct val="80000"/>
              </a:lnSpc>
            </a:pPr>
            <a:r>
              <a:rPr lang="tr-TR" sz="1600" smtClean="0"/>
              <a:t>Gözlem ile matematiksel yöntemin birleştirilmesi bu dönem astronomisinin en önemli özelliğidir. </a:t>
            </a:r>
            <a:r>
              <a:rPr lang="en-GB" sz="1600" smtClean="0"/>
              <a:t>Bu dönemde Aristarkhos Güneş Merkezli</a:t>
            </a:r>
            <a:r>
              <a:rPr lang="tr-TR" sz="1600" smtClean="0"/>
              <a:t> (Helisentrik)</a:t>
            </a:r>
            <a:r>
              <a:rPr lang="en-GB" sz="1600" smtClean="0"/>
              <a:t> Evren Kuramı'nı, Hipparkos ise Yer Merkezli</a:t>
            </a:r>
            <a:r>
              <a:rPr lang="tr-TR" sz="1600" smtClean="0"/>
              <a:t> (Geosentrik)</a:t>
            </a:r>
            <a:r>
              <a:rPr lang="en-GB" sz="1600" smtClean="0"/>
              <a:t> Evren Kuramı'nı geliştirmişlerdir. </a:t>
            </a:r>
            <a:r>
              <a:rPr lang="tr-TR" sz="1600" smtClean="0"/>
              <a:t>Aristarkhos dünyanın kendi ekseni etrafında döndüğünü ama güneşin sabit olduğunu varsaydı.</a:t>
            </a:r>
          </a:p>
          <a:p>
            <a:pPr algn="just" eaLnBrk="1" hangingPunct="1">
              <a:lnSpc>
                <a:spcPct val="80000"/>
              </a:lnSpc>
            </a:pPr>
            <a:r>
              <a:rPr lang="tr-TR" sz="1600" smtClean="0"/>
              <a:t>Aristarkhos, geometrik yöntemlerle güneşin dünyadan 7 kat daha büyük olduğunu ortaya koydu. Bu yanlış olsa da o zamana kadarki bilgiden daha doğruydu. Çünkü genel kabul ayın dünyadan 19 kat güneşten 27 kat büyük olduğu yönündeydi.</a:t>
            </a:r>
          </a:p>
          <a:p>
            <a:pPr algn="just" eaLnBrk="1" hangingPunct="1">
              <a:lnSpc>
                <a:spcPct val="80000"/>
              </a:lnSpc>
            </a:pPr>
            <a:r>
              <a:rPr lang="tr-TR" sz="1600" smtClean="0"/>
              <a:t>Hipparkos, pekçok yıldızın parlaklıklarını not etmiş ve güneş ve ay tutulmalarını kaydetmiştir. Ayın çapının dünya çapının 1/3 üne eşit olduğunu (doğru değer 0.27) ve ayın dünyadan uzaklığının dünya çapının 33.3 ü kadar olduğunu (doğru değer 30.2) bulmuştur.</a:t>
            </a:r>
          </a:p>
          <a:p>
            <a:pPr algn="just" eaLnBrk="1" hangingPunct="1">
              <a:lnSpc>
                <a:spcPct val="80000"/>
              </a:lnSpc>
            </a:pPr>
            <a:r>
              <a:rPr lang="tr-TR" sz="1600" smtClean="0"/>
              <a:t>Fiziksel coğrafyanın kurucu kabul edilen Eratosthenes arzın küresel olduğunu ileri sürer ve bir tür dik açı oluşturarak dünyanın çevresini hesaplar. Bulduğu değer (24,000 mil) gerçek değerden (24,800 mil) çok farklı değildir. Yine güneşin dünyadan uzaklığını 92 milyon mil olarak ölçer ki, doğrusu 93 milyon mildir. Bu değerler daha önce Aristoteles ve Archimedes tarafından bulunan değerlerden de çok daha doğrudur.</a:t>
            </a:r>
          </a:p>
          <a:p>
            <a:pPr algn="just" eaLnBrk="1" hangingPunct="1">
              <a:lnSpc>
                <a:spcPct val="80000"/>
              </a:lnSpc>
            </a:pPr>
            <a:r>
              <a:rPr lang="tr-TR" sz="1600" smtClean="0"/>
              <a:t>Claudius Ptolemy bu dönemin en önemli astronomu olarak kabul edilir. Özgün adı Mathematica olan kitabı Araplar “El-Mecisti” olarak çevirdiler. Batı dünyası Batlamyus’ u bu kitaptan tanıdığı için ona Almagest adı verildi. Bu kitap ilk matematiksel astronominin izlerini taşır. Batlamyus modeli pek çok yama hipotezle bir “zevahiri kurtarma” özelliği taşır.</a:t>
            </a:r>
          </a:p>
          <a:p>
            <a:pPr eaLnBrk="1" hangingPunct="1">
              <a:lnSpc>
                <a:spcPct val="80000"/>
              </a:lnSpc>
            </a:pPr>
            <a:endParaRPr lang="tr-TR" sz="1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06437"/>
          </a:xfrm>
        </p:spPr>
        <p:txBody>
          <a:bodyPr/>
          <a:lstStyle/>
          <a:p>
            <a:pPr eaLnBrk="1" hangingPunct="1"/>
            <a:r>
              <a:rPr lang="tr-TR" sz="3600" b="1" smtClean="0"/>
              <a:t>Antik Yunan’ da Bilim</a:t>
            </a:r>
            <a:br>
              <a:rPr lang="tr-TR" sz="3600" b="1" smtClean="0"/>
            </a:br>
            <a:r>
              <a:rPr lang="tr-TR" sz="3600" b="1" smtClean="0"/>
              <a:t>Helenistik Çağ-Tıp</a:t>
            </a:r>
          </a:p>
        </p:txBody>
      </p:sp>
      <p:sp>
        <p:nvSpPr>
          <p:cNvPr id="16387" name="Rectangle 3"/>
          <p:cNvSpPr>
            <a:spLocks noGrp="1" noChangeArrowheads="1"/>
          </p:cNvSpPr>
          <p:nvPr>
            <p:ph type="body" idx="1"/>
          </p:nvPr>
        </p:nvSpPr>
        <p:spPr>
          <a:xfrm>
            <a:off x="457200" y="1452563"/>
            <a:ext cx="8229600" cy="4497387"/>
          </a:xfrm>
        </p:spPr>
        <p:txBody>
          <a:bodyPr/>
          <a:lstStyle/>
          <a:p>
            <a:pPr algn="just" eaLnBrk="1" hangingPunct="1">
              <a:lnSpc>
                <a:spcPct val="80000"/>
              </a:lnSpc>
            </a:pPr>
            <a:r>
              <a:rPr lang="tr-TR" sz="1800" smtClean="0"/>
              <a:t>Hipokrattan sonraki en büyük tıp bilgini Galen bu dönemde yaşamıştır. Kendinden sonraki 1500 yıl tartışmasız otoritedir. Bunun sebebi olarak da, tıb anlayışının Tanrısal ve mistik bir yapıya sahip olmasından dolayı Hristiyanlık ve İslam dünyasında hoş karşılanması olarak sunulur.</a:t>
            </a:r>
          </a:p>
          <a:p>
            <a:pPr algn="just" eaLnBrk="1" hangingPunct="1">
              <a:lnSpc>
                <a:spcPct val="80000"/>
              </a:lnSpc>
            </a:pPr>
            <a:r>
              <a:rPr lang="tr-TR" sz="1800" smtClean="0"/>
              <a:t>Galen hayvan ve insan kadavraları üzerinde diseksiyon çalışmaları yapmıştır. Özellikle fizyoloji hakkındaki ilk bilgiler Galen tarafından üretilmiştir.</a:t>
            </a:r>
          </a:p>
          <a:p>
            <a:pPr algn="just" eaLnBrk="1" hangingPunct="1">
              <a:lnSpc>
                <a:spcPct val="80000"/>
              </a:lnSpc>
            </a:pPr>
            <a:r>
              <a:rPr lang="tr-TR" sz="1800" smtClean="0"/>
              <a:t>Kan dolaşımı hakkında ilk konuşan bilginlerden biridir. Ancak O’ na göre kan, karaciğerde “doğal ruh”la birleşerek yapılır.</a:t>
            </a:r>
          </a:p>
          <a:p>
            <a:pPr algn="just" eaLnBrk="1" hangingPunct="1">
              <a:lnSpc>
                <a:spcPct val="80000"/>
              </a:lnSpc>
            </a:pPr>
            <a:r>
              <a:rPr lang="tr-TR" sz="1800" smtClean="0"/>
              <a:t>Galen de hastalık-sağlık durumlarını dört sıvı (kan, kara-safra, sarı-safra ve balgam-tükrük) üzerinden açıklamıştır. Ayrıca psikoloji üzerine de düşünceleri olan Galen, tüm insanları dört mizactan birine sahip olarak görür (kanlı, flegmatik, melankolik ve kolerik). Bu dört farklı yapı kavramı evreni oluşturan dört element kavramından esinlenmişe benziyor. </a:t>
            </a:r>
          </a:p>
          <a:p>
            <a:pPr algn="just" eaLnBrk="1" hangingPunct="1">
              <a:lnSpc>
                <a:spcPct val="80000"/>
              </a:lnSpc>
            </a:pPr>
            <a:r>
              <a:rPr lang="tr-TR" sz="1800" smtClean="0"/>
              <a:t>Kadıköylü Herofilos dönemin bir başka önemli hekimidir. Özellikle göz, sinir sistemi ve anatomi hakkında önemli bulguları vardır. Aristoteles’ in aksine sinir sisteminin merkezine kalbi değil beyni koymuştur. Perhiz ve sporun insan sağlığı üzerindeki etkisine de ilk deyinen kişidir. Ölüm nedenini anlamak için yapılan otopsi de bu dönemde geliştirilmiştir.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6988"/>
            <a:ext cx="8229600" cy="1143001"/>
          </a:xfrm>
        </p:spPr>
        <p:txBody>
          <a:bodyPr/>
          <a:lstStyle/>
          <a:p>
            <a:pPr eaLnBrk="1" hangingPunct="1"/>
            <a:r>
              <a:rPr lang="tr-TR" b="1" smtClean="0"/>
              <a:t>Romalılar</a:t>
            </a:r>
            <a:r>
              <a:rPr lang="tr-TR" smtClean="0"/>
              <a:t> </a:t>
            </a:r>
          </a:p>
        </p:txBody>
      </p:sp>
      <p:sp>
        <p:nvSpPr>
          <p:cNvPr id="17411" name="Rectangle 3"/>
          <p:cNvSpPr>
            <a:spLocks noGrp="1" noChangeArrowheads="1"/>
          </p:cNvSpPr>
          <p:nvPr>
            <p:ph type="body" idx="1"/>
          </p:nvPr>
        </p:nvSpPr>
        <p:spPr>
          <a:xfrm>
            <a:off x="457200" y="990600"/>
            <a:ext cx="8229600" cy="4525963"/>
          </a:xfrm>
        </p:spPr>
        <p:txBody>
          <a:bodyPr/>
          <a:lstStyle/>
          <a:p>
            <a:pPr algn="just" eaLnBrk="1" hangingPunct="1">
              <a:lnSpc>
                <a:spcPct val="80000"/>
              </a:lnSpc>
            </a:pPr>
            <a:r>
              <a:rPr lang="tr-TR" sz="1500" smtClean="0"/>
              <a:t>Romalılar hiçbir zaman Hellenik ve Hellenistik dönemlerde gösterilen başarıyı gösteremediler. Bunun çeşitli nedenleri olabilir; ama hepsinden önemlisi büyük bir ülkeyi yönetmek mecburiyetinde olmalarıdır; dolayısıyla, bilimsel etkinlikten çok yönetsel etkinliğe ağırlık vermişlerdir.</a:t>
            </a:r>
          </a:p>
          <a:p>
            <a:pPr algn="just" eaLnBrk="1" hangingPunct="1">
              <a:lnSpc>
                <a:spcPct val="80000"/>
              </a:lnSpc>
            </a:pPr>
            <a:r>
              <a:rPr lang="tr-TR" sz="1500" smtClean="0"/>
              <a:t>Bu dönemde daha çok ahlak ve siyaset sorunları gündeme gelmiş ve insanın aile ve toplum içindeki yaşantısını erdemli bir biçimde sürdürebilmesinin koşulları araştırılmıştır. </a:t>
            </a:r>
          </a:p>
          <a:p>
            <a:pPr algn="just" eaLnBrk="1" hangingPunct="1">
              <a:lnSpc>
                <a:spcPct val="80000"/>
              </a:lnSpc>
            </a:pPr>
            <a:r>
              <a:rPr lang="tr-TR" sz="1500" smtClean="0"/>
              <a:t>Bu dönemde matematik alanında  daha önceki çalışmaların ışığı altında, Menelaus trigonometrinin, Diofantos ve Pappus ise cebirin gelişiminde önemli bir rol oynamışlardır. </a:t>
            </a:r>
          </a:p>
          <a:p>
            <a:pPr algn="just" eaLnBrk="1" hangingPunct="1">
              <a:lnSpc>
                <a:spcPct val="80000"/>
              </a:lnSpc>
            </a:pPr>
            <a:r>
              <a:rPr lang="tr-TR" sz="1500" smtClean="0"/>
              <a:t>Bu dönemin ve Yeniçağ'a kadar bütün dönemlerin en büyük bilgini Ptolemaios'tur. Ptolemaios Almagest'inde Yer Merkezli Evren Kuramı'nı, Optik'inde ise Göz Işın Kuramı'nı vermiştir. Ayrıca, Coğrafya'sında matematiksel coğrafyayı, Tetrabiblos'unda ise astrolojiyi kurgulamıştır. </a:t>
            </a:r>
          </a:p>
          <a:p>
            <a:pPr algn="just" eaLnBrk="1" hangingPunct="1">
              <a:lnSpc>
                <a:spcPct val="80000"/>
              </a:lnSpc>
            </a:pPr>
            <a:r>
              <a:rPr lang="tr-TR" sz="1500" smtClean="0"/>
              <a:t>Bu dönemde fizikte Lucretius varlıklar dünyasını açıklamak için daha önce de savunulan Atom Kuramı'nı geliştirmiştir.</a:t>
            </a:r>
          </a:p>
          <a:p>
            <a:pPr algn="just" eaLnBrk="1" hangingPunct="1">
              <a:lnSpc>
                <a:spcPct val="80000"/>
              </a:lnSpc>
            </a:pPr>
            <a:r>
              <a:rPr lang="tr-TR" sz="1500" smtClean="0"/>
              <a:t>Plinius Doğa Tarihi adlı yapıtında daha önceki dönemlerde üretilen bütün bilgileri bir araya getiren bir ansiklopedi yazmıştır. Bu anlamda Plinius ilk bilim tarihçisi olarak da görülebiilr.</a:t>
            </a:r>
          </a:p>
          <a:p>
            <a:pPr algn="just" eaLnBrk="1" hangingPunct="1">
              <a:lnSpc>
                <a:spcPct val="80000"/>
              </a:lnSpc>
            </a:pPr>
            <a:r>
              <a:rPr lang="tr-TR" sz="1500" smtClean="0"/>
              <a:t>Tıpta ise canlı varlığın yapısını açıklamaya yönelik girişimler sürmüş ve Galenos sonraki dönemlerde de yaygın biçimde kullanılacak olan Dört Salgı ve Dört Mizaç Kuramı'nı geliştirmiştir.</a:t>
            </a:r>
          </a:p>
          <a:p>
            <a:pPr algn="just" eaLnBrk="1" hangingPunct="1">
              <a:lnSpc>
                <a:spcPct val="80000"/>
              </a:lnSpc>
            </a:pPr>
            <a:r>
              <a:rPr lang="tr-TR" sz="1500" smtClean="0"/>
              <a:t>Romalılar bilim adamı ve felsefeci olmaktan çok asker ve yöneticidirler. Amaçları da dünyayı anlamak değil onu yönetmektir. Bilimlere fayda elde etmek kaygısıyla yaklaşıldığından salt bilimle ilgilenmedikleri bilinir. Tıp ise pratik faydasından dolayı bu alanda en gözde bilimdir. Yine de Antik Yunan hakkında bildiklerimiz  bize Romalı yazarlar tarafından taşınmıştır.</a:t>
            </a:r>
          </a:p>
          <a:p>
            <a:pPr eaLnBrk="1" hangingPunct="1">
              <a:lnSpc>
                <a:spcPct val="80000"/>
              </a:lnSpc>
            </a:pPr>
            <a:endParaRPr lang="tr-TR" sz="15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77875"/>
          </a:xfrm>
        </p:spPr>
        <p:txBody>
          <a:bodyPr/>
          <a:lstStyle/>
          <a:p>
            <a:pPr eaLnBrk="1" hangingPunct="1"/>
            <a:r>
              <a:rPr lang="tr-TR" sz="3600" b="1" smtClean="0"/>
              <a:t>Hıristiyan Dünyasında Bilim</a:t>
            </a:r>
            <a:br>
              <a:rPr lang="tr-TR" sz="3600" b="1" smtClean="0"/>
            </a:br>
            <a:r>
              <a:rPr lang="tr-TR" sz="3600" b="1" smtClean="0"/>
              <a:t>Genel Bakış</a:t>
            </a:r>
          </a:p>
        </p:txBody>
      </p:sp>
      <p:sp>
        <p:nvSpPr>
          <p:cNvPr id="18435" name="Rectangle 3"/>
          <p:cNvSpPr>
            <a:spLocks noGrp="1" noChangeArrowheads="1"/>
          </p:cNvSpPr>
          <p:nvPr>
            <p:ph type="body" idx="1"/>
          </p:nvPr>
        </p:nvSpPr>
        <p:spPr/>
        <p:txBody>
          <a:bodyPr/>
          <a:lstStyle/>
          <a:p>
            <a:pPr eaLnBrk="1" hangingPunct="1">
              <a:lnSpc>
                <a:spcPct val="80000"/>
              </a:lnSpc>
            </a:pPr>
            <a:r>
              <a:rPr lang="fr-FR" sz="1800" smtClean="0"/>
              <a:t>4. ve 10. yüzyıllar arası</a:t>
            </a:r>
            <a:r>
              <a:rPr lang="tr-TR" sz="1800" smtClean="0"/>
              <a:t> Erken Ortaçağ,</a:t>
            </a:r>
            <a:r>
              <a:rPr lang="fr-FR" sz="1800" smtClean="0"/>
              <a:t> 11. ve 12. yüzyıllar arası </a:t>
            </a:r>
            <a:r>
              <a:rPr lang="tr-TR" sz="1800" smtClean="0"/>
              <a:t>Yüksek Ortaçağ</a:t>
            </a:r>
            <a:r>
              <a:rPr lang="fr-FR" sz="1800" smtClean="0"/>
              <a:t> ve nihayet 13. ve 14. yüzyıllar arası ise </a:t>
            </a:r>
            <a:r>
              <a:rPr lang="tr-TR" sz="1800" smtClean="0"/>
              <a:t>Geç Ortaçağ </a:t>
            </a:r>
            <a:r>
              <a:rPr lang="fr-FR" sz="1800" smtClean="0"/>
              <a:t>olarak adlandırılmaktadır. </a:t>
            </a:r>
            <a:endParaRPr lang="tr-TR" sz="1800" smtClean="0"/>
          </a:p>
          <a:p>
            <a:pPr eaLnBrk="1" hangingPunct="1">
              <a:lnSpc>
                <a:spcPct val="80000"/>
              </a:lnSpc>
            </a:pPr>
            <a:r>
              <a:rPr lang="fr-FR" sz="1800" smtClean="0"/>
              <a:t>Ortaçağ düşüncesinin belirgin özelliklerinden birisi, dinî öğretilere dayanan dinsel bakışın ön plana çıkmasıdır</a:t>
            </a:r>
            <a:r>
              <a:rPr lang="tr-TR" sz="1800" smtClean="0"/>
              <a:t>.</a:t>
            </a:r>
          </a:p>
          <a:p>
            <a:pPr eaLnBrk="1" hangingPunct="1">
              <a:lnSpc>
                <a:spcPct val="80000"/>
              </a:lnSpc>
            </a:pPr>
            <a:r>
              <a:rPr lang="fr-FR" sz="1800" smtClean="0"/>
              <a:t>Düşüncede dinîleşme sürecinin sonunda, Eskiçağ'ın ilk dönemlerinde yürürlükte olan "doğru bilgi arayışı", son dönemlerinde ve bütün Ortaçağ'da yerini "doğru davranış arayışı"na bırakınca, ister istemez bilimsel etkinlik ve buna bağlı olarak bilim de değerini ve önemini yitirmiştir</a:t>
            </a:r>
            <a:r>
              <a:rPr lang="tr-TR" sz="1800" smtClean="0"/>
              <a:t>.</a:t>
            </a:r>
            <a:r>
              <a:rPr lang="fr-FR" sz="1800" smtClean="0"/>
              <a:t> </a:t>
            </a:r>
            <a:endParaRPr lang="tr-TR" sz="1800" smtClean="0"/>
          </a:p>
          <a:p>
            <a:pPr eaLnBrk="1" hangingPunct="1">
              <a:lnSpc>
                <a:spcPct val="80000"/>
              </a:lnSpc>
            </a:pPr>
            <a:r>
              <a:rPr lang="tr-TR" sz="1800" smtClean="0"/>
              <a:t>Ortaçağ anlayışında evren organik ve tinsel bir yapıda olup, bilimin amacı ise bu doğayı daha iyi anlayarak Tanrı’ nın muradına ulaşmak olarak görülüyordu. Ortaçağda kullanılan yöntem ise, daha çok tümdengelimci, İncil’den ve otoritelerden hareketle akıldan çok iman yoluyla anlama biçimindeydi. </a:t>
            </a:r>
          </a:p>
          <a:p>
            <a:pPr eaLnBrk="1" hangingPunct="1">
              <a:lnSpc>
                <a:spcPct val="80000"/>
              </a:lnSpc>
            </a:pPr>
            <a:r>
              <a:rPr lang="tr-TR" sz="1800" smtClean="0"/>
              <a:t>Dinî, felsefî ve ilmî etkinlikleri yönlendiren Skolastik Yöntem, bir Fransız düşünürü olan Petrus Abaelardus'un Sic et Non (Evet ve Hayır) adlı yapıtında açık bir biçimde anlatılmıştır. Ona göre, bu yöntemde din ve felsefe otoritelerinin düşünceleri karşı karşıya getirilir; uzlaştıkları ve uzlaşmadıkları noktalar belirlenir ve sonra da otoritelerin aslında uzlaşmakta oldukları gösterilmeye çalışılır.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b="1" smtClean="0"/>
              <a:t>Erken Ortaçağ’da Bilim</a:t>
            </a:r>
          </a:p>
        </p:txBody>
      </p:sp>
      <p:sp>
        <p:nvSpPr>
          <p:cNvPr id="19459" name="Rectangle 3"/>
          <p:cNvSpPr>
            <a:spLocks noGrp="1" noChangeArrowheads="1"/>
          </p:cNvSpPr>
          <p:nvPr>
            <p:ph type="body" idx="1"/>
          </p:nvPr>
        </p:nvSpPr>
        <p:spPr/>
        <p:txBody>
          <a:bodyPr/>
          <a:lstStyle/>
          <a:p>
            <a:pPr algn="just" eaLnBrk="1" hangingPunct="1">
              <a:lnSpc>
                <a:spcPct val="80000"/>
              </a:lnSpc>
            </a:pPr>
            <a:r>
              <a:rPr lang="tr-TR" sz="1900" smtClean="0"/>
              <a:t>İmparator Konstantin, 312 yılında Hıristiyanlık'ı Roma'nın resmi dini olarak kabul etti. 326'da, İmparatorluk'un başkentini, Roma'dan Byzantion'a taşıdı ve sonradan Konstantinopolis (İstanbul) adıyla tanınan bu şehirde yeni bir medeniyet merkezinin temellerini attı. Erken Ortaçağ böyle başladı.</a:t>
            </a:r>
          </a:p>
          <a:p>
            <a:pPr algn="just" eaLnBrk="1" hangingPunct="1">
              <a:lnSpc>
                <a:spcPct val="80000"/>
              </a:lnSpc>
            </a:pPr>
            <a:r>
              <a:rPr lang="tr-TR" sz="1900" smtClean="0"/>
              <a:t>Büyük bir gelişme göstermiş olan Hellenistik bilimi ve felsefesi karşısında, kendi inançlarını savunmanın güç olduğunu gören Hıristiyan din adamları, Yunan uygarlığının kalıntılarını silmeye çalıştılar. Meselâ Yunan astronomlarının yüzyıllar boyunca oluşturdukları bilimsel bilgi birikimini bir yana iterek, Yeryüzü'nün bir tepsi gibi düz olduğuna ve yarımküre veya çadır biçimindeki Evren ile çevrelendiğine inanmaya başladılar. </a:t>
            </a:r>
          </a:p>
          <a:p>
            <a:pPr algn="just" eaLnBrk="1" hangingPunct="1">
              <a:lnSpc>
                <a:spcPct val="80000"/>
              </a:lnSpc>
            </a:pPr>
            <a:r>
              <a:rPr lang="tr-TR" sz="1900" smtClean="0"/>
              <a:t>Bilimsel tedavi unutulmuş ve bunun yerini dinî tedavi almıştır. Din adamları, kutsal bir güce sahip olduklarını ve dua yoluyla hastaları iyileştirebileceklerini savunmuşlardır. </a:t>
            </a:r>
          </a:p>
          <a:p>
            <a:pPr algn="just" eaLnBrk="1" hangingPunct="1">
              <a:lnSpc>
                <a:spcPct val="80000"/>
              </a:lnSpc>
            </a:pPr>
            <a:r>
              <a:rPr lang="tr-TR" sz="1900" smtClean="0"/>
              <a:t>Hypatya adlı bir kadın matematikçi İskenderiye Kilisesi'nde öldürüldü ve İskenderiye kütüphanesi yakıldı (MS 415)</a:t>
            </a:r>
          </a:p>
          <a:p>
            <a:pPr algn="just" eaLnBrk="1" hangingPunct="1">
              <a:lnSpc>
                <a:spcPct val="80000"/>
              </a:lnSpc>
            </a:pPr>
            <a:r>
              <a:rPr lang="tr-TR" sz="1900" smtClean="0"/>
              <a:t>Daha sonraki yüzyılda ise Yunan bilim ve felsefesinin son ışığı olan Akademi'yi kapattılar (529). </a:t>
            </a:r>
          </a:p>
          <a:p>
            <a:pPr eaLnBrk="1" hangingPunct="1">
              <a:lnSpc>
                <a:spcPct val="80000"/>
              </a:lnSpc>
            </a:pPr>
            <a:endParaRPr lang="tr-TR" sz="1900" b="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b="1" smtClean="0"/>
              <a:t>Yüksek Ortaçağ’da Bilim</a:t>
            </a:r>
          </a:p>
        </p:txBody>
      </p:sp>
      <p:sp>
        <p:nvSpPr>
          <p:cNvPr id="20483" name="Rectangle 3"/>
          <p:cNvSpPr>
            <a:spLocks noGrp="1" noChangeArrowheads="1"/>
          </p:cNvSpPr>
          <p:nvPr>
            <p:ph type="body" idx="1"/>
          </p:nvPr>
        </p:nvSpPr>
        <p:spPr>
          <a:xfrm>
            <a:off x="457200" y="1268413"/>
            <a:ext cx="8229600" cy="4525962"/>
          </a:xfrm>
        </p:spPr>
        <p:txBody>
          <a:bodyPr/>
          <a:lstStyle/>
          <a:p>
            <a:pPr algn="just" eaLnBrk="1" hangingPunct="1">
              <a:lnSpc>
                <a:spcPct val="80000"/>
              </a:lnSpc>
            </a:pPr>
            <a:r>
              <a:rPr lang="tr-TR" sz="1700" smtClean="0"/>
              <a:t>Bu dönemin bilim tarihi açısından en önemli gelişmeleri, üniversitelerin ve bilim ve felsefe ile yakından ilgilenen tarikatların (Fransisken ve Dominiken) kurulmuş olmasıdır. </a:t>
            </a:r>
          </a:p>
          <a:p>
            <a:pPr algn="just" eaLnBrk="1" hangingPunct="1">
              <a:lnSpc>
                <a:spcPct val="80000"/>
              </a:lnSpc>
            </a:pPr>
            <a:r>
              <a:rPr lang="tr-TR" sz="1700" smtClean="0"/>
              <a:t>1000 yılında, İtalya'nın Bologna şehrinde, hukuk öğrenmek isteyen öğrenciler, kendilerine bir çeşit öğrenci loncası kurdular ve bu loncaya da Universitas adını verdiler; bir yüzyıl sonra, Bologna Üniversitesi'ne tıp ve felsefe fakülteleri de eklendi. </a:t>
            </a:r>
          </a:p>
          <a:p>
            <a:pPr algn="just" eaLnBrk="1" hangingPunct="1">
              <a:lnSpc>
                <a:spcPct val="80000"/>
              </a:lnSpc>
            </a:pPr>
            <a:r>
              <a:rPr lang="tr-TR" sz="1700" smtClean="0"/>
              <a:t>Bu üniversiteyi, Oxford, Cambridge, Padua, Ravenna ve Paris Üniversiteleri izledi. Hemen tüm programlarda dersler iki ana guruba ayrılmıştır: birinci grup Trivium (Üçlü) olarak adlandırılır ve gramer, retorik ve diyalektikten oluşur; ikinci grup ise Quadrivium (Dörtlü) olarak isimlendirilir ve aritmetik, geometri, müzik ve astronomiden oluşur.</a:t>
            </a:r>
          </a:p>
          <a:p>
            <a:pPr algn="just" eaLnBrk="1" hangingPunct="1">
              <a:lnSpc>
                <a:spcPct val="80000"/>
              </a:lnSpc>
            </a:pPr>
            <a:r>
              <a:rPr lang="de-DE" sz="1700" smtClean="0"/>
              <a:t>On ikinci yüzyıl boyunca Arapça'dan Latince'ye yoğun bir şekilde çeviriler yapmışlar ve on üçüncü yüzyılda İslâm biliminin ve felsefesinin önemli bir bölümünü Latince'ye kazandırmışlardır. Bu uğraş o kadar canlıdır ki bu nedenle bilim tarihçileri bir 12. Yüzyıl Rönesans'ından söz ederler.</a:t>
            </a:r>
            <a:endParaRPr lang="tr-TR" sz="1700" smtClean="0"/>
          </a:p>
          <a:p>
            <a:pPr algn="just" eaLnBrk="1" hangingPunct="1">
              <a:lnSpc>
                <a:spcPct val="80000"/>
              </a:lnSpc>
            </a:pPr>
            <a:r>
              <a:rPr lang="de-DE" sz="1700" smtClean="0"/>
              <a:t>On ikinci ve on üçüncü yüzyıllarda yapılmış olan bu çeviriler olmasaydı, Ortaçağ zihniyeti aşılamaz ve on yedinci yüzyıldaki Bilim Devrimi gerçekleştirilemezdi.</a:t>
            </a:r>
            <a:endParaRPr lang="tr-TR" sz="1700" smtClean="0"/>
          </a:p>
          <a:p>
            <a:pPr algn="just" eaLnBrk="1" hangingPunct="1">
              <a:lnSpc>
                <a:spcPct val="80000"/>
              </a:lnSpc>
            </a:pPr>
            <a:r>
              <a:rPr lang="tr-TR" sz="1700" smtClean="0"/>
              <a:t>Bu dönemin en önemli özelliği bilim ve felsefenin insan düşüncesinden tamamen uzaklaştırılamayacağının anlaşılmasıyla Ortaçağ Avrupa insanının tüm bildiklerini tekrar akıl ve bilimle destekleme çabasının ortaya çıkmasıdır.</a:t>
            </a:r>
            <a:r>
              <a:rPr lang="tr-TR" sz="1800" smtClean="0"/>
              <a:t/>
            </a:r>
            <a:br>
              <a:rPr lang="tr-TR" sz="1800" smtClean="0"/>
            </a:br>
            <a:endParaRPr lang="tr-TR" sz="1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body" idx="1"/>
          </p:nvPr>
        </p:nvSpPr>
        <p:spPr>
          <a:xfrm>
            <a:off x="590550" y="2071688"/>
            <a:ext cx="8229600" cy="4525962"/>
          </a:xfrm>
          <a:noFill/>
        </p:spPr>
        <p:txBody>
          <a:bodyPr/>
          <a:lstStyle/>
          <a:p>
            <a:pPr eaLnBrk="1" hangingPunct="1">
              <a:buFontTx/>
              <a:buNone/>
            </a:pPr>
            <a:r>
              <a:rPr lang="tr-TR" smtClean="0"/>
              <a:t>  </a:t>
            </a:r>
            <a:r>
              <a:rPr lang="tr-TR" sz="4800" i="1" smtClean="0"/>
              <a:t>Tarih okumak, daha ileriye sıçramak için geriye doğru gerilmektir.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b="1" smtClean="0"/>
              <a:t>Geç Ortaçağ’da Bilim</a:t>
            </a:r>
          </a:p>
        </p:txBody>
      </p:sp>
      <p:sp>
        <p:nvSpPr>
          <p:cNvPr id="21507" name="Rectangle 3"/>
          <p:cNvSpPr>
            <a:spLocks noGrp="1" noChangeArrowheads="1"/>
          </p:cNvSpPr>
          <p:nvPr>
            <p:ph type="body" idx="1"/>
          </p:nvPr>
        </p:nvSpPr>
        <p:spPr/>
        <p:txBody>
          <a:bodyPr/>
          <a:lstStyle/>
          <a:p>
            <a:pPr algn="just" eaLnBrk="1" hangingPunct="1">
              <a:lnSpc>
                <a:spcPct val="80000"/>
              </a:lnSpc>
            </a:pPr>
            <a:r>
              <a:rPr lang="tr-TR" sz="2200" smtClean="0"/>
              <a:t>Yüksek Ortaçağ’da yapılan çeviri faaliyetlerinin özümsenme dönemi olarak görülebilir.</a:t>
            </a:r>
          </a:p>
          <a:p>
            <a:pPr algn="just" eaLnBrk="1" hangingPunct="1">
              <a:lnSpc>
                <a:spcPct val="80000"/>
              </a:lnSpc>
            </a:pPr>
            <a:r>
              <a:rPr lang="tr-TR" sz="2200" smtClean="0"/>
              <a:t>Geç ortaçağda Tümeller kavgasının nominalistler lehine sonuçlanması, imana dayalı doğa-okuma biçimi yerini gözlem ve deneye ve tikellerden hareket eden bir akıl yürütmeye dayalı yeni bir okuma biçiminin ortaya çıkmasına sebep oldu. </a:t>
            </a:r>
          </a:p>
          <a:p>
            <a:pPr algn="just" eaLnBrk="1" hangingPunct="1">
              <a:lnSpc>
                <a:spcPct val="80000"/>
              </a:lnSpc>
            </a:pPr>
            <a:r>
              <a:rPr lang="tr-TR" sz="2200" smtClean="0"/>
              <a:t>Bu dönemde fizik çalışmaları iki ana konu üzerinde yoğunlaşmıştır. Bunlardan birisi mekanik, diğeri ise optiktir. Mekanikte Aristoteles'in hareket kuramı üzerinde çalışılmış, optikte ise İbn-i Heysem'in düşünceleri doğrultusunda çeşitli sorunlar üzerinde açıklamalar yapılmıştır (Roger Bacon).</a:t>
            </a:r>
          </a:p>
          <a:p>
            <a:pPr algn="just" eaLnBrk="1" hangingPunct="1">
              <a:lnSpc>
                <a:spcPct val="80000"/>
              </a:lnSpc>
            </a:pPr>
            <a:r>
              <a:rPr lang="tr-TR" sz="2200" smtClean="0"/>
              <a:t>Son dönem gezginlerinden Marco Polo'nun Doğu'ya yapmış olduğu geziler coğrafya bilgisine katkıda bulunmuştur. Bu seyahatlerde doğu birikimi Avrupa’ya taşınmıştır.</a:t>
            </a:r>
          </a:p>
          <a:p>
            <a:pPr eaLnBrk="1" hangingPunct="1">
              <a:lnSpc>
                <a:spcPct val="80000"/>
              </a:lnSpc>
            </a:pPr>
            <a:endParaRPr lang="tr-TR" sz="2600" b="1" smtClean="0"/>
          </a:p>
          <a:p>
            <a:pPr eaLnBrk="1" hangingPunct="1">
              <a:lnSpc>
                <a:spcPct val="80000"/>
              </a:lnSpc>
            </a:pPr>
            <a:endParaRPr lang="tr-TR" sz="2600" b="1" smtClean="0"/>
          </a:p>
          <a:p>
            <a:pPr eaLnBrk="1" hangingPunct="1">
              <a:lnSpc>
                <a:spcPct val="80000"/>
              </a:lnSpc>
            </a:pPr>
            <a:r>
              <a:rPr lang="fr-FR" sz="2600" smtClean="0"/>
              <a:t/>
            </a:r>
            <a:br>
              <a:rPr lang="fr-FR" sz="2600" smtClean="0"/>
            </a:br>
            <a:endParaRPr lang="tr-TR" sz="26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3975"/>
            <a:ext cx="8229600" cy="1143000"/>
          </a:xfrm>
        </p:spPr>
        <p:txBody>
          <a:bodyPr/>
          <a:lstStyle/>
          <a:p>
            <a:pPr eaLnBrk="1" hangingPunct="1"/>
            <a:r>
              <a:rPr lang="tr-TR" b="1" smtClean="0"/>
              <a:t>Ortaçağ’da Bilim-İslam Dünyası</a:t>
            </a:r>
          </a:p>
        </p:txBody>
      </p:sp>
      <p:sp>
        <p:nvSpPr>
          <p:cNvPr id="22531" name="Rectangle 3"/>
          <p:cNvSpPr>
            <a:spLocks noGrp="1" noChangeArrowheads="1"/>
          </p:cNvSpPr>
          <p:nvPr>
            <p:ph type="body" idx="1"/>
          </p:nvPr>
        </p:nvSpPr>
        <p:spPr>
          <a:xfrm>
            <a:off x="457200" y="1312863"/>
            <a:ext cx="8229600" cy="4852987"/>
          </a:xfrm>
        </p:spPr>
        <p:txBody>
          <a:bodyPr/>
          <a:lstStyle/>
          <a:p>
            <a:pPr eaLnBrk="1" hangingPunct="1">
              <a:lnSpc>
                <a:spcPct val="80000"/>
              </a:lnSpc>
            </a:pPr>
            <a:r>
              <a:rPr lang="tr-TR" sz="1900" smtClean="0"/>
              <a:t>Fetihler neticesinde Bizanslılarla ve Perslerle karşılaşan ve kendilerinden önceki medeniyetlerin yarattığı eserlerden yararlanmak gerektiğini anlayan Müslümanlar, özellikle Abbasîler döneminde yoğun bir çeviri faaliyetine girişerek, bilim ve felsefe alanlarında atağa kalkmışlar ve önce varolan birikimi anlamaya ve daha sonra da geliştirmeye çalışmışlardır.</a:t>
            </a:r>
          </a:p>
          <a:p>
            <a:pPr eaLnBrk="1" hangingPunct="1">
              <a:lnSpc>
                <a:spcPct val="80000"/>
              </a:lnSpc>
            </a:pPr>
            <a:r>
              <a:rPr lang="tr-TR" sz="1900" smtClean="0"/>
              <a:t>İslâm Dünyası'nda bilimsel faaliyetlerin gelişmesinde devrin devlet adamlarının ve bizzat halifelerin önemli rolü olmuştur. Bunlardan, örneğin Hârûn el-Reşid (775-809) ve Memûn (Beyt el-Hikme) (813-833), bazı vezirler ve zengin aileler bilimsel faaliyetleri maddi ve manevi olarak desteklemişlerdir.</a:t>
            </a:r>
          </a:p>
          <a:p>
            <a:pPr eaLnBrk="1" hangingPunct="1">
              <a:lnSpc>
                <a:spcPct val="80000"/>
              </a:lnSpc>
            </a:pPr>
            <a:r>
              <a:rPr lang="tr-TR" sz="1900" smtClean="0"/>
              <a:t>Yedinci yüzyılda gerçekleşen ve İslâm Dünyası'nın çehresini baştan başa değiştiren bu bilimsel uyanış döneminde, Yunanca'dan Müslümanların ortak bilim dili olan Arapça'ya tercüme edilen eserlerin, diğer dillerden tercüme edilen eserlere oranla daha etkili oldukları anlaşılmaktadır. Yunanca'dan tercüme edilen eserler arasında, </a:t>
            </a:r>
            <a:r>
              <a:rPr lang="tr-TR" sz="1900" smtClean="0">
                <a:hlinkClick r:id="rId3" action="ppaction://hlinkfile"/>
              </a:rPr>
              <a:t>Hipokrates</a:t>
            </a:r>
            <a:r>
              <a:rPr lang="tr-TR" sz="1900" smtClean="0"/>
              <a:t>'in Aforizmalar, </a:t>
            </a:r>
            <a:r>
              <a:rPr lang="tr-TR" sz="1900" smtClean="0">
                <a:hlinkClick r:id="rId4" action="ppaction://hlinkfile"/>
              </a:rPr>
              <a:t>Platon</a:t>
            </a:r>
            <a:r>
              <a:rPr lang="tr-TR" sz="1900" smtClean="0"/>
              <a:t>'un Devlet ve Kanun, </a:t>
            </a:r>
            <a:r>
              <a:rPr lang="tr-TR" sz="1900" smtClean="0">
                <a:hlinkClick r:id="rId5" action="ppaction://hlinkfile"/>
              </a:rPr>
              <a:t>Aristoteles</a:t>
            </a:r>
            <a:r>
              <a:rPr lang="tr-TR" sz="1900" smtClean="0"/>
              <a:t>'in Organon, Şiir Sanati, Oluş ve Bozuluş, Gök Olayları, Hayvanlar, Ruh, </a:t>
            </a:r>
            <a:r>
              <a:rPr lang="tr-TR" sz="1900" smtClean="0">
                <a:hlinkClick r:id="rId6" action="ppaction://hlinkfile"/>
              </a:rPr>
              <a:t>Eukleides</a:t>
            </a:r>
            <a:r>
              <a:rPr lang="tr-TR" sz="1900" smtClean="0"/>
              <a:t>'in Elementler, </a:t>
            </a:r>
            <a:r>
              <a:rPr lang="tr-TR" sz="1900" smtClean="0">
                <a:hlinkClick r:id="rId7" action="ppaction://hlinkfile"/>
              </a:rPr>
              <a:t>Ptolemaios</a:t>
            </a:r>
            <a:r>
              <a:rPr lang="tr-TR" sz="1900" smtClean="0"/>
              <a:t>'un Almagest, Coğrafya, Optik, Tetrabiblos, </a:t>
            </a:r>
            <a:r>
              <a:rPr lang="tr-TR" sz="1900" smtClean="0">
                <a:hlinkClick r:id="rId8" action="ppaction://hlinkfile"/>
              </a:rPr>
              <a:t>Galenos</a:t>
            </a:r>
            <a:r>
              <a:rPr lang="tr-TR" sz="1900" smtClean="0"/>
              <a:t>'un Canlı Hayvan Teşrihi, Ölü Hayvan Teşrihi, Organların Yararları, İlaçların Terkibi, Ruh Hastalıkları adlı eserleri ile birlikte diğer ünlülere ait birçok ilmî ve felsefî eser de bulunmaktadır.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sz="4000" b="1" smtClean="0"/>
              <a:t>Ortaçağ’da Bilim-İslam Dünyası</a:t>
            </a:r>
            <a:br>
              <a:rPr lang="tr-TR" sz="4000" b="1" smtClean="0"/>
            </a:br>
            <a:r>
              <a:rPr lang="tr-TR" sz="4000" b="1" smtClean="0"/>
              <a:t>Matematik</a:t>
            </a:r>
          </a:p>
        </p:txBody>
      </p:sp>
      <p:sp>
        <p:nvSpPr>
          <p:cNvPr id="23555" name="Rectangle 3"/>
          <p:cNvSpPr>
            <a:spLocks noGrp="1" noChangeArrowheads="1"/>
          </p:cNvSpPr>
          <p:nvPr>
            <p:ph type="body" idx="1"/>
          </p:nvPr>
        </p:nvSpPr>
        <p:spPr/>
        <p:txBody>
          <a:bodyPr/>
          <a:lstStyle/>
          <a:p>
            <a:pPr algn="just" eaLnBrk="1" hangingPunct="1">
              <a:lnSpc>
                <a:spcPct val="80000"/>
              </a:lnSpc>
            </a:pPr>
            <a:r>
              <a:rPr lang="tr-TR" sz="2000" smtClean="0"/>
              <a:t>Cebir bilimi İslâm Dünyası matematikçilerinin elinde bağımsız bir disiplin kimliği kazanmış ve özellikle Cabir bin Hayyan, Harezmi, Ebu Kamil, Kereci ve Ömer Hayyam gibi matematikçilerin yazmış oldukları yapıtlar, Batı'yı büyük ölçüde etkilemiştir.</a:t>
            </a:r>
          </a:p>
          <a:p>
            <a:pPr algn="just" eaLnBrk="1" hangingPunct="1">
              <a:lnSpc>
                <a:spcPct val="80000"/>
              </a:lnSpc>
            </a:pPr>
            <a:r>
              <a:rPr lang="tr-TR" sz="2000" smtClean="0"/>
              <a:t>El-Kaşi 15. yy da </a:t>
            </a:r>
            <a:r>
              <a:rPr lang="el-GR" sz="2000" smtClean="0"/>
              <a:t>π</a:t>
            </a:r>
            <a:r>
              <a:rPr lang="tr-TR" sz="2000" smtClean="0"/>
              <a:t> sayısını 17. ondalığa kadar hesaplayabilmişti. Oysa 17. yy da Viete ve Roomen en fazla 15. ondalığa varabilmişlerdi.</a:t>
            </a:r>
          </a:p>
          <a:p>
            <a:pPr algn="just" eaLnBrk="1" hangingPunct="1">
              <a:lnSpc>
                <a:spcPct val="80000"/>
              </a:lnSpc>
            </a:pPr>
            <a:r>
              <a:rPr lang="tr-TR" sz="2000" smtClean="0"/>
              <a:t>Nasureddin el Tusi geometri ve trigonometrinin gelişmesine çok ciddi katkılar sağladı.Tusi ayrıca Öklit geometrisi dışında eğrisel geometriden bahseden ilk kişi olarak anılır.</a:t>
            </a:r>
          </a:p>
          <a:p>
            <a:pPr algn="just" eaLnBrk="1" hangingPunct="1">
              <a:lnSpc>
                <a:spcPct val="80000"/>
              </a:lnSpc>
            </a:pPr>
            <a:r>
              <a:rPr lang="tr-TR" sz="2000" smtClean="0"/>
              <a:t>Matematik formüllerinde bilinmeyen yerine kullanılan X kelimesi Arapçadan İspanyolcaya oradan da tüm dillere geçmiştir.</a:t>
            </a:r>
            <a:endParaRPr lang="el-GR" sz="2000" smtClean="0"/>
          </a:p>
          <a:p>
            <a:pPr algn="just" eaLnBrk="1" hangingPunct="1">
              <a:lnSpc>
                <a:spcPct val="80000"/>
              </a:lnSpc>
            </a:pPr>
            <a:r>
              <a:rPr lang="tr-TR" sz="2000" smtClean="0"/>
              <a:t>Ancak bu dönemde gerçekleşen gelişmelerden en önemlisi, geleneksel Ebced Rakamları'nın yerine Hintlilerden öğrenilen Hint Rakamları'nın kullanılmaya başlanmasıdır. Konumsal Hint rakamları, 8. yüzyılda İslâm Dünyası'na girmiş ve hesaplama işlemini kolaylaştırdığı için matematik alanında büyük bir atılımın gerçekleştirilmesine neden olmuştur.</a:t>
            </a:r>
          </a:p>
          <a:p>
            <a:pPr eaLnBrk="1" hangingPunct="1">
              <a:lnSpc>
                <a:spcPct val="80000"/>
              </a:lnSpc>
            </a:pPr>
            <a:endParaRPr lang="tr-TR" sz="1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sz="4000" b="1" smtClean="0"/>
              <a:t>Ortaçağ’da Bilim-İslam Dünyası</a:t>
            </a:r>
            <a:br>
              <a:rPr lang="tr-TR" sz="4000" b="1" smtClean="0"/>
            </a:br>
            <a:r>
              <a:rPr lang="tr-TR" sz="4000" b="1" smtClean="0"/>
              <a:t>Astronomi</a:t>
            </a:r>
          </a:p>
        </p:txBody>
      </p:sp>
      <p:sp>
        <p:nvSpPr>
          <p:cNvPr id="24579" name="Rectangle 3"/>
          <p:cNvSpPr>
            <a:spLocks noGrp="1" noChangeArrowheads="1"/>
          </p:cNvSpPr>
          <p:nvPr>
            <p:ph type="body" idx="1"/>
          </p:nvPr>
        </p:nvSpPr>
        <p:spPr/>
        <p:txBody>
          <a:bodyPr/>
          <a:lstStyle/>
          <a:p>
            <a:pPr algn="just" eaLnBrk="1" hangingPunct="1">
              <a:lnSpc>
                <a:spcPct val="80000"/>
              </a:lnSpc>
            </a:pPr>
            <a:r>
              <a:rPr lang="tr-TR" sz="1700" smtClean="0"/>
              <a:t>Hint bilimi de İslâm biliminin biçimlenmesinde etkili olmuştur. Müslümanlar, Yunan astronomisi ile tanışmadan önce Brahmagupta'nın Siddhanta'sı aracılığıyla Hint astronomisini tanımışlar ve Batlamyusu keşfedinceye ve Arapça'ya aktarıncaya kadar, araştırmalarını bu esere dayandırmışlardır.</a:t>
            </a:r>
          </a:p>
          <a:p>
            <a:pPr algn="just" eaLnBrk="1" hangingPunct="1">
              <a:lnSpc>
                <a:spcPct val="80000"/>
              </a:lnSpc>
            </a:pPr>
            <a:r>
              <a:rPr lang="tr-TR" sz="1700" smtClean="0"/>
              <a:t>Omer bin Rusteh, 9. yy da dünyanın evrenin herhangi bir yerinde bulunduğunu, Dünyanın döndüğünü savunarak bir tür Güneş merkezli evren modelinin temellerini atmıştır. Daha sonra Ibn Cerir de bu görüşü savunarak bu esasa göre çalışan usturlab (astrolab) geliştirmişlerdir. </a:t>
            </a:r>
          </a:p>
          <a:p>
            <a:pPr algn="just" eaLnBrk="1" hangingPunct="1">
              <a:lnSpc>
                <a:spcPct val="80000"/>
              </a:lnSpc>
            </a:pPr>
            <a:r>
              <a:rPr lang="tr-TR" sz="1700" smtClean="0"/>
              <a:t>Koperniğin Güneş merkezli (Helisentrik) evren modelini ileri sürerken İslam kaynaklarından kuvvetle etkilendiği iddia edilir.</a:t>
            </a:r>
          </a:p>
          <a:p>
            <a:pPr algn="just" eaLnBrk="1" hangingPunct="1">
              <a:lnSpc>
                <a:spcPct val="80000"/>
              </a:lnSpc>
            </a:pPr>
            <a:r>
              <a:rPr lang="tr-TR" sz="1700" smtClean="0"/>
              <a:t>El-Memun, astronomi tarihinde gerçek anlamda bir gözlemevi kuran ilk kişidir. Bu ilk rasathaneyi daha sonra Meraga da, Tusi tarafından Semerkant da Uluğ Bey tarafından kurulan başka rasathaneler izler.</a:t>
            </a:r>
          </a:p>
          <a:p>
            <a:pPr algn="just" eaLnBrk="1" hangingPunct="1">
              <a:lnSpc>
                <a:spcPct val="80000"/>
              </a:lnSpc>
            </a:pPr>
            <a:r>
              <a:rPr lang="tr-TR" sz="1700" smtClean="0"/>
              <a:t>Atmosferin kalınlığını ilk ölçme girişimi İbn el-Heysem tarafından gerçekleştirilmiştir.</a:t>
            </a:r>
          </a:p>
          <a:p>
            <a:pPr algn="just" eaLnBrk="1" hangingPunct="1">
              <a:lnSpc>
                <a:spcPct val="80000"/>
              </a:lnSpc>
            </a:pPr>
            <a:r>
              <a:rPr lang="tr-TR" sz="1700" smtClean="0"/>
              <a:t>Müslüman astronomların güneş merkezli evren modeli dahil sınırsız bir evrenin mevcut olamayacağına dair bütün teknik bilgilere sahipken ve böylece Batlamyus modelini yıkabilecekken buna kalkışmamalarının sebebi olarak geleneksel astronominin sembolik muhtevasını korumak ve insanın merkezi rolünü kaybetmemek istemelerinin yattığı söylenir.</a:t>
            </a:r>
          </a:p>
          <a:p>
            <a:pPr algn="just" eaLnBrk="1" hangingPunct="1">
              <a:lnSpc>
                <a:spcPct val="80000"/>
              </a:lnSpc>
            </a:pPr>
            <a:endParaRPr lang="tr-TR" sz="17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z="4000" b="1" smtClean="0"/>
              <a:t>Ortaçağ’da Bilim-İslam Dünyası</a:t>
            </a:r>
            <a:br>
              <a:rPr lang="tr-TR" sz="4000" b="1" smtClean="0"/>
            </a:br>
            <a:r>
              <a:rPr lang="tr-TR" sz="4000" b="1" smtClean="0"/>
              <a:t>Fizik</a:t>
            </a:r>
          </a:p>
        </p:txBody>
      </p:sp>
      <p:sp>
        <p:nvSpPr>
          <p:cNvPr id="25603" name="Rectangle 3"/>
          <p:cNvSpPr>
            <a:spLocks noGrp="1" noChangeArrowheads="1"/>
          </p:cNvSpPr>
          <p:nvPr>
            <p:ph type="body" idx="1"/>
          </p:nvPr>
        </p:nvSpPr>
        <p:spPr/>
        <p:txBody>
          <a:bodyPr/>
          <a:lstStyle/>
          <a:p>
            <a:pPr algn="just" eaLnBrk="1" hangingPunct="1">
              <a:lnSpc>
                <a:spcPct val="80000"/>
              </a:lnSpc>
            </a:pPr>
            <a:r>
              <a:rPr lang="tr-TR" sz="2100" smtClean="0"/>
              <a:t>Arkhe problemi dört unsur üzerine kurulmuş ve </a:t>
            </a:r>
            <a:r>
              <a:rPr lang="tr-TR" sz="2100" i="1" smtClean="0"/>
              <a:t>anasır-ı erbaa</a:t>
            </a:r>
            <a:r>
              <a:rPr lang="tr-TR" sz="2100" smtClean="0"/>
              <a:t> olarak adlandırılmıştır.</a:t>
            </a:r>
          </a:p>
          <a:p>
            <a:pPr algn="just" eaLnBrk="1" hangingPunct="1">
              <a:lnSpc>
                <a:spcPct val="80000"/>
              </a:lnSpc>
            </a:pPr>
            <a:r>
              <a:rPr lang="tr-TR" sz="2100" smtClean="0"/>
              <a:t>Biruni, pek çok sıvı ve katı maddenin (özellikle metallerin) özgül ağırlıklarını doğruya yakın bir şekilde hesaplamayı başarmıştır.</a:t>
            </a:r>
          </a:p>
          <a:p>
            <a:pPr algn="just" eaLnBrk="1" hangingPunct="1">
              <a:lnSpc>
                <a:spcPct val="80000"/>
              </a:lnSpc>
            </a:pPr>
            <a:r>
              <a:rPr lang="tr-TR" sz="2100" smtClean="0"/>
              <a:t>Yine bu dönem fiziğinin diğer bir özelliği, bugün fiziğin bir dalı olan, ışık ve ses gibi belli başlı konuların, o dönem için fiziksel bilimlerin değil de, matematiksel bilimlerin bir dalı olarak kabul edilmesidir. Nitekim optik konusunda çok değerli çalışmalar yapan İbn el-Heysem (El-Hazen), uzun süre Doğu'da ve Batı'da bir fizikçiden çok bir matematikçi olarak algılanmış ve tanınmıştır.</a:t>
            </a:r>
          </a:p>
          <a:p>
            <a:pPr algn="just" eaLnBrk="1" hangingPunct="1">
              <a:lnSpc>
                <a:spcPct val="80000"/>
              </a:lnSpc>
            </a:pPr>
            <a:r>
              <a:rPr lang="tr-TR" sz="2100" smtClean="0"/>
              <a:t>El –Hazen, Galile’den önce deneye bilgi üretmek için sistematik olarak başvuran ilk kişi olarak anılmalıdır. Momentum (hareket el kuvve) kavramını ilk teklif eden kişi de O dur.</a:t>
            </a:r>
          </a:p>
          <a:p>
            <a:pPr algn="just" eaLnBrk="1" hangingPunct="1">
              <a:lnSpc>
                <a:spcPct val="80000"/>
              </a:lnSpc>
            </a:pPr>
            <a:r>
              <a:rPr lang="tr-TR" sz="2100" smtClean="0"/>
              <a:t>Molla Sadra evrenin üç uzay bir zaman boyutuna sahip olduğunu söyleyen ilk kişidir.</a:t>
            </a:r>
          </a:p>
          <a:p>
            <a:pPr eaLnBrk="1" hangingPunct="1">
              <a:lnSpc>
                <a:spcPct val="80000"/>
              </a:lnSpc>
            </a:pPr>
            <a:endParaRPr lang="tr-TR" sz="2100" b="1"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sz="4000" b="1" smtClean="0"/>
              <a:t>Ortaçağ’da Bilim-İslam Dünyası</a:t>
            </a:r>
            <a:br>
              <a:rPr lang="tr-TR" sz="4000" b="1" smtClean="0"/>
            </a:br>
            <a:r>
              <a:rPr lang="tr-TR" sz="4000" b="1" smtClean="0"/>
              <a:t>Kimya</a:t>
            </a:r>
          </a:p>
        </p:txBody>
      </p:sp>
      <p:sp>
        <p:nvSpPr>
          <p:cNvPr id="26627" name="Rectangle 3"/>
          <p:cNvSpPr>
            <a:spLocks noGrp="1" noChangeArrowheads="1"/>
          </p:cNvSpPr>
          <p:nvPr>
            <p:ph type="body" idx="1"/>
          </p:nvPr>
        </p:nvSpPr>
        <p:spPr>
          <a:xfrm>
            <a:off x="457200" y="1639888"/>
            <a:ext cx="8229600" cy="4525962"/>
          </a:xfrm>
        </p:spPr>
        <p:txBody>
          <a:bodyPr/>
          <a:lstStyle/>
          <a:p>
            <a:pPr algn="just" eaLnBrk="1" hangingPunct="1">
              <a:lnSpc>
                <a:spcPct val="80000"/>
              </a:lnSpc>
            </a:pPr>
            <a:r>
              <a:rPr lang="tr-TR" sz="1800" smtClean="0"/>
              <a:t>İslâm Dünyası'ndaki kimya çalışmaları, daha önce Hellenistik Çağ'da İskenderiye'de yapılmış olan simya çalışmalarından yoğun bir biçimde etkilenmiştir. </a:t>
            </a:r>
          </a:p>
          <a:p>
            <a:pPr algn="just" eaLnBrk="1" hangingPunct="1">
              <a:lnSpc>
                <a:spcPct val="80000"/>
              </a:lnSpc>
            </a:pPr>
            <a:r>
              <a:rPr lang="tr-TR" sz="1800" smtClean="0"/>
              <a:t>Müslüman simyagerlerin maksatlarından birisi de bu dönüşümü gerçekleştirecek el-İksir'i, yani mükemmel maddeyi bulmaktır. Mükemmele en yakın metal altın olduğu için, genellikle bu çalışmalarda altının kullanıldığı görülmektedir.</a:t>
            </a:r>
          </a:p>
          <a:p>
            <a:pPr algn="just" eaLnBrk="1" hangingPunct="1">
              <a:lnSpc>
                <a:spcPct val="80000"/>
              </a:lnSpc>
            </a:pPr>
            <a:r>
              <a:rPr lang="tr-TR" sz="1800" smtClean="0"/>
              <a:t>Simyagerler, Yeryüzü'ndeki metallerle Gökyüzü'ndeki gezegenler arasında da ilişki kurmuşlardır. Örneğin altın Güneş'le ve gümüş ise Ay'la eşleştirilmiş ve bu metalleri göstermek için Güneş ve Ay'a benzeyen simgeler kullanılmıştır. Bu simgeler, on sekizinci yüzyıla kadar pek fazla değişmeden gelmiştir; günümüzdeki simgeler ise on sekizinci yüzyıldan itibaren şekillenmeye başlamıştır.</a:t>
            </a:r>
          </a:p>
          <a:p>
            <a:pPr algn="just" eaLnBrk="1" hangingPunct="1">
              <a:lnSpc>
                <a:spcPct val="80000"/>
              </a:lnSpc>
            </a:pPr>
            <a:r>
              <a:rPr lang="tr-TR" sz="1800" smtClean="0"/>
              <a:t>Ortaçağ İslâm Dünyası'nda, simyayı benimseyenlerle benimsemeyenler arasında süregelen tartışmaların, kimyanın gelişimi üzerinde çok olumlu etkiler yaptığı görülmektedir. Çünkü bu tartışmalar sırasında, taraflar, görüşlerinin doğruluğunu kanıtlamak için, çok sayıda deney yapmış ve bu yolla deneysel bilginin artmasında önemli bir rol oynamışlardır. </a:t>
            </a:r>
          </a:p>
          <a:p>
            <a:pPr algn="just" eaLnBrk="1" hangingPunct="1">
              <a:lnSpc>
                <a:spcPct val="80000"/>
              </a:lnSpc>
            </a:pPr>
            <a:r>
              <a:rPr lang="tr-TR" sz="1800" smtClean="0"/>
              <a:t>Batıda Geber ismiyle bilinen Cabir bin Hayyan dönemin en büyük kimyacısı olarak kabul edilir. Altını bile eriten Kral Suyunu bulanın O olduğu söylenir.</a:t>
            </a:r>
          </a:p>
          <a:p>
            <a:pPr eaLnBrk="1" hangingPunct="1">
              <a:lnSpc>
                <a:spcPct val="80000"/>
              </a:lnSpc>
            </a:pPr>
            <a:endParaRPr lang="tr-TR" sz="1500"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sz="4000" b="1" smtClean="0"/>
              <a:t>Ortaçağ’da Bilim-İslam Dünyası</a:t>
            </a:r>
            <a:br>
              <a:rPr lang="tr-TR" sz="4000" b="1" smtClean="0"/>
            </a:br>
            <a:r>
              <a:rPr lang="tr-TR" sz="4000" b="1" smtClean="0"/>
              <a:t>Biyoloji</a:t>
            </a:r>
          </a:p>
        </p:txBody>
      </p:sp>
      <p:sp>
        <p:nvSpPr>
          <p:cNvPr id="27651" name="Rectangle 3"/>
          <p:cNvSpPr>
            <a:spLocks noGrp="1" noChangeArrowheads="1"/>
          </p:cNvSpPr>
          <p:nvPr>
            <p:ph type="body" idx="1"/>
          </p:nvPr>
        </p:nvSpPr>
        <p:spPr/>
        <p:txBody>
          <a:bodyPr/>
          <a:lstStyle/>
          <a:p>
            <a:pPr algn="just" eaLnBrk="1" hangingPunct="1">
              <a:lnSpc>
                <a:spcPct val="80000"/>
              </a:lnSpc>
            </a:pPr>
            <a:r>
              <a:rPr lang="tr-TR" sz="2200" smtClean="0"/>
              <a:t>Ortaçağ İslâm Dünyası'ndaki biyoloji araştırmalarını, bitkibilim ve hayvanbilim çerçevesinde değerlendirilecek olursa, bu alanların daha çok Aristoteles ve Dioscorides gibi Yunan bilginleri tarafından derlenmiş olan bilgi birikimine dayandırılmış olduğunu söylenebilir.</a:t>
            </a:r>
          </a:p>
          <a:p>
            <a:pPr algn="just" eaLnBrk="1" hangingPunct="1">
              <a:lnSpc>
                <a:spcPct val="80000"/>
              </a:lnSpc>
            </a:pPr>
            <a:r>
              <a:rPr lang="tr-TR" sz="2200" smtClean="0"/>
              <a:t>Bununla birlikte Dineveri’ nin 8 ciltlik Kitabul Nebatat (Bitkiler kitabı) Yunan mirasının hızlı bir şekilde aşıldığını açıkça ortaya koymaktadır.</a:t>
            </a:r>
          </a:p>
          <a:p>
            <a:pPr algn="just" eaLnBrk="1" hangingPunct="1">
              <a:lnSpc>
                <a:spcPct val="80000"/>
              </a:lnSpc>
            </a:pPr>
            <a:r>
              <a:rPr lang="tr-TR" sz="2200" smtClean="0"/>
              <a:t>El Sikkit ve El-Ensari pek çok bitki türünün isimlendirilmesinde ve özelliklerinin açığa çıkarılmasında önemli katkılar sağladılar.</a:t>
            </a:r>
          </a:p>
          <a:p>
            <a:pPr algn="just" eaLnBrk="1" hangingPunct="1">
              <a:lnSpc>
                <a:spcPct val="80000"/>
              </a:lnSpc>
            </a:pPr>
            <a:r>
              <a:rPr lang="tr-TR" sz="2200" smtClean="0"/>
              <a:t>İbni Baytar, İlaçlar Kitabında 1400 ilacın listesini verdi. Bu eser farmakolojideki ilk ciddi eserdir ve hem İslam hem de Batı tıbbını derinden etkilemiştir.</a:t>
            </a:r>
          </a:p>
          <a:p>
            <a:pPr algn="just" eaLnBrk="1" hangingPunct="1">
              <a:lnSpc>
                <a:spcPct val="80000"/>
              </a:lnSpc>
            </a:pPr>
            <a:r>
              <a:rPr lang="tr-TR" sz="2200" smtClean="0"/>
              <a:t>Bitkilerin tıpta kullanılmasından dolayı büyük bir ilgi topladığı bu yüzyılda, aynı ilginin hayvanlar alemine gösterildiğini de söylemek güçtür.</a:t>
            </a:r>
          </a:p>
          <a:p>
            <a:pPr algn="just" eaLnBrk="1" hangingPunct="1">
              <a:lnSpc>
                <a:spcPct val="80000"/>
              </a:lnSpc>
            </a:pPr>
            <a:endParaRPr lang="tr-TR" sz="25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sz="4000" b="1" smtClean="0"/>
              <a:t>Ortaçağ’da Bilim-İslam Dünyası</a:t>
            </a:r>
            <a:br>
              <a:rPr lang="tr-TR" sz="4000" b="1" smtClean="0"/>
            </a:br>
            <a:r>
              <a:rPr lang="tr-TR" sz="4000" b="1" smtClean="0"/>
              <a:t>Coğrafya</a:t>
            </a:r>
          </a:p>
        </p:txBody>
      </p:sp>
      <p:sp>
        <p:nvSpPr>
          <p:cNvPr id="28675" name="Rectangle 3"/>
          <p:cNvSpPr>
            <a:spLocks noGrp="1" noChangeArrowheads="1"/>
          </p:cNvSpPr>
          <p:nvPr>
            <p:ph type="body" idx="1"/>
          </p:nvPr>
        </p:nvSpPr>
        <p:spPr/>
        <p:txBody>
          <a:bodyPr/>
          <a:lstStyle/>
          <a:p>
            <a:pPr algn="just" eaLnBrk="1" hangingPunct="1">
              <a:lnSpc>
                <a:spcPct val="80000"/>
              </a:lnSpc>
            </a:pPr>
            <a:r>
              <a:rPr lang="tr-TR" sz="1600" smtClean="0"/>
              <a:t>Matematiksel coğrafya belki de İslam dünyasının en özgün bilimsel çalışma alanlarının başında gelmektedir. Astronomi ve coğrafya çalışmaları İslam dünyasında her zaman en üst düzeyde önemsendiler.</a:t>
            </a:r>
          </a:p>
          <a:p>
            <a:pPr algn="just" eaLnBrk="1" hangingPunct="1">
              <a:lnSpc>
                <a:spcPct val="80000"/>
              </a:lnSpc>
            </a:pPr>
            <a:r>
              <a:rPr lang="tr-TR" sz="1600" smtClean="0"/>
              <a:t>Memun astronomi tarihinde gerçek anlamda gözlemevi kuran ilk kişidir. El-Memun Batlamyus’ un Almagestine dayalı olarak geliştirilen Zicler yaptırdı (Zic el-Mumtahan). Yine Onun isteğiyle bir derecelik boylam uzunluğu, gerçek değere çok yakın olarak ölçüldü. </a:t>
            </a:r>
          </a:p>
          <a:p>
            <a:pPr algn="just" eaLnBrk="1" hangingPunct="1">
              <a:lnSpc>
                <a:spcPct val="80000"/>
              </a:lnSpc>
            </a:pPr>
            <a:r>
              <a:rPr lang="tr-TR" sz="1600" smtClean="0"/>
              <a:t>Yunan bilimine hayranlık duyan bu halife döneminde antik Yunan birikimine dayalı coğrafya atlasları çizildi.  El-Mesudi, şimdi kayıp olan Memuniyye Haritası (el-Suratu el-Memuniyye’ nı gördüğünü ve bunun Batlamyus haritasının çok üzerinde olduğunu söyler. </a:t>
            </a:r>
          </a:p>
          <a:p>
            <a:pPr algn="just" eaLnBrk="1" hangingPunct="1">
              <a:lnSpc>
                <a:spcPct val="80000"/>
              </a:lnSpc>
            </a:pPr>
            <a:r>
              <a:rPr lang="tr-TR" sz="1600" smtClean="0"/>
              <a:t>Vakti, yükselti ve derinlikleri ölçen ilk usturlab (Astrolab) Isfahan’da üretilmiştir. Usturlablar, gerçek bir İslam medeniyeti üretimleridir (İbni Halef, 10. yy).</a:t>
            </a:r>
          </a:p>
          <a:p>
            <a:pPr algn="just" eaLnBrk="1" hangingPunct="1">
              <a:lnSpc>
                <a:spcPct val="80000"/>
              </a:lnSpc>
            </a:pPr>
            <a:r>
              <a:rPr lang="tr-TR" sz="1600" smtClean="0"/>
              <a:t>İdrisi’nin çizmiş olduğu haritalar, Batlamyus haritalarının çok üzerinde döneminin en iyi coğrafi eserleridir. Zira bu çağ, Mağripten Çin’ e kadar uzanmış bölgede seyahat eden İbn Battuta gibi seyyahlar çağıydı.</a:t>
            </a:r>
          </a:p>
          <a:p>
            <a:pPr algn="just" eaLnBrk="1" hangingPunct="1">
              <a:lnSpc>
                <a:spcPct val="80000"/>
              </a:lnSpc>
            </a:pPr>
            <a:r>
              <a:rPr lang="tr-TR" sz="1600" smtClean="0"/>
              <a:t>Harezmi'nin “Yerin Biçimi Üzerine” adlı yapıtı, Coğrafya'nın kısmen düzeltilmiş ve geliştirilmiş bir çevirisidir. </a:t>
            </a:r>
          </a:p>
          <a:p>
            <a:pPr algn="just" eaLnBrk="1" hangingPunct="1">
              <a:lnSpc>
                <a:spcPct val="80000"/>
              </a:lnSpc>
            </a:pPr>
            <a:r>
              <a:rPr lang="tr-TR" sz="1600" smtClean="0"/>
              <a:t>Piri Reis’ in 1513 yılında çizdiği Avrupa haritası şaşırtıcı biçimde mükemmeldir. Harita Amerika kıtasını da içine alan ilk dünya haritası olma onurunu taşır.</a:t>
            </a:r>
          </a:p>
          <a:p>
            <a:pPr algn="just" eaLnBrk="1" hangingPunct="1">
              <a:lnSpc>
                <a:spcPct val="80000"/>
              </a:lnSpc>
            </a:pPr>
            <a:r>
              <a:rPr lang="tr-TR" sz="1600" smtClean="0"/>
              <a:t>İbn Macit, İbn Mesud ve El-Marakuşi nin haritaları daha sonra Vasco da Gama ve Magellan gibi seyyahlar için iyi bir rehber olacaktır.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sz="4000" b="1" smtClean="0"/>
              <a:t>Ortaçağ’da Bilim-İslam Dünyası</a:t>
            </a:r>
            <a:br>
              <a:rPr lang="tr-TR" sz="4000" b="1" smtClean="0"/>
            </a:br>
            <a:r>
              <a:rPr lang="tr-TR" sz="4000" b="1" smtClean="0"/>
              <a:t>Tıp</a:t>
            </a:r>
          </a:p>
        </p:txBody>
      </p:sp>
      <p:sp>
        <p:nvSpPr>
          <p:cNvPr id="29699" name="Rectangle 3"/>
          <p:cNvSpPr>
            <a:spLocks noGrp="1" noChangeArrowheads="1"/>
          </p:cNvSpPr>
          <p:nvPr>
            <p:ph type="body" idx="1"/>
          </p:nvPr>
        </p:nvSpPr>
        <p:spPr/>
        <p:txBody>
          <a:bodyPr/>
          <a:lstStyle/>
          <a:p>
            <a:pPr algn="just" eaLnBrk="1" hangingPunct="1">
              <a:lnSpc>
                <a:spcPct val="80000"/>
              </a:lnSpc>
            </a:pPr>
            <a:r>
              <a:rPr lang="tr-TR" sz="1800" smtClean="0"/>
              <a:t>Hem teşhis-tedavi hem de eğitim yapan ilk hastane Harun Reşit zamanında Bağdat’ ta kurulmuş ve hıristiyan hekim İbn Buhtişu Cündişapur’dan getirilerek hastanenin başına geçirilmiştir. Ünlü oftalmolog İbn Maseveyh ve öğrencisi Huneyn bin İshak da bu gelenekten geldiler. İkincisi, bir yahudi olmasına rağmen İslam tıbbına çok büyük katkılar yapmış, Galen (Calinus) ve Hipokrat (Bukrat) eserlerini Arapçaya mükemmel biçimde çevirmiştir.</a:t>
            </a:r>
          </a:p>
          <a:p>
            <a:pPr algn="just" eaLnBrk="1" hangingPunct="1">
              <a:lnSpc>
                <a:spcPct val="80000"/>
              </a:lnSpc>
            </a:pPr>
            <a:r>
              <a:rPr lang="tr-TR" sz="1800" smtClean="0"/>
              <a:t>Razi, kendisine kadar otorite sayılan ünlü Helenistik dönem tıp bilgini Galene en ciddi eleştirileri getiren Kuşkular kitabını yazmıştır.</a:t>
            </a:r>
          </a:p>
          <a:p>
            <a:pPr algn="just" eaLnBrk="1" hangingPunct="1">
              <a:lnSpc>
                <a:spcPct val="80000"/>
              </a:lnSpc>
            </a:pPr>
            <a:r>
              <a:rPr lang="tr-TR" sz="1800" smtClean="0"/>
              <a:t>İbni Sina, Razi’den sonra klasik tıp anlayışını yıkan ikinci büyük İslam bilginidir. Kanun (Canon) ve Kitab-ı Şifa gibi kitapları tartışmasız onu 18. yy’ a kadar otorite yapmıştır. Kitab-ı Şifa nın çoğu bölümleri Latinceye çevrildikten sonra yüzyıllarca Aristoteles’ in eserleri olarak görülmüştür.</a:t>
            </a:r>
          </a:p>
          <a:p>
            <a:pPr algn="just" eaLnBrk="1" hangingPunct="1">
              <a:lnSpc>
                <a:spcPct val="80000"/>
              </a:lnSpc>
            </a:pPr>
            <a:r>
              <a:rPr lang="tr-TR" sz="1800" smtClean="0"/>
              <a:t>İslam tıbbında ilginç bir konu da, gelişmiş tıp birikimine rağmen insan kadavraları üzerinde diseksiyona izin verilmemesidir. Bu eşrefi mahlukata saygısızlık olarak görüldü. Ancak, cerrahi müdahale yaygın olarak kullanıldı. Mesela Endülüslü Hekim Zehravi, bazı cerrahi aletleri geliştirmiş bunlarla ameliyatlar yapmıştır. </a:t>
            </a:r>
          </a:p>
          <a:p>
            <a:pPr algn="just" eaLnBrk="1" hangingPunct="1">
              <a:lnSpc>
                <a:spcPct val="80000"/>
              </a:lnSpc>
            </a:pPr>
            <a:r>
              <a:rPr lang="tr-TR" sz="1800" smtClean="0"/>
              <a:t>İbn Nefs küçük kan dolaşımını bulan ve kılcal damarlardan ilk bahseden kişidir.</a:t>
            </a:r>
          </a:p>
          <a:p>
            <a:pPr algn="just" eaLnBrk="1" hangingPunct="1">
              <a:lnSpc>
                <a:spcPct val="80000"/>
              </a:lnSpc>
            </a:pPr>
            <a:r>
              <a:rPr lang="tr-TR" sz="1800" smtClean="0"/>
              <a:t>Narkozun ilk kullanımının 11 yy da İslam dünyasında ortaya çıktığı anlaşılmaktadır.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sz="3400" b="1" smtClean="0"/>
              <a:t>YENİÇAĞ'DA BİLİM</a:t>
            </a:r>
            <a:r>
              <a:rPr lang="tr-TR" sz="3400" b="1" smtClean="0"/>
              <a:t/>
            </a:r>
            <a:br>
              <a:rPr lang="tr-TR" sz="3400" b="1" smtClean="0"/>
            </a:br>
            <a:r>
              <a:rPr lang="en-GB" sz="3400" b="1" smtClean="0"/>
              <a:t>Rönesans Dönemi'nde Bilim </a:t>
            </a:r>
            <a:r>
              <a:rPr lang="tr-TR" sz="3400" b="1" smtClean="0"/>
              <a:t>(15-16 yy)</a:t>
            </a:r>
          </a:p>
        </p:txBody>
      </p:sp>
      <p:sp>
        <p:nvSpPr>
          <p:cNvPr id="30723" name="Rectangle 3"/>
          <p:cNvSpPr>
            <a:spLocks noGrp="1" noChangeArrowheads="1"/>
          </p:cNvSpPr>
          <p:nvPr>
            <p:ph type="body" idx="1"/>
          </p:nvPr>
        </p:nvSpPr>
        <p:spPr>
          <a:xfrm>
            <a:off x="457200" y="1855788"/>
            <a:ext cx="8229600" cy="4525962"/>
          </a:xfrm>
        </p:spPr>
        <p:txBody>
          <a:bodyPr/>
          <a:lstStyle/>
          <a:p>
            <a:pPr algn="just" eaLnBrk="1" hangingPunct="1">
              <a:lnSpc>
                <a:spcPct val="80000"/>
              </a:lnSpc>
            </a:pPr>
            <a:r>
              <a:rPr lang="tr-TR" sz="2000" smtClean="0"/>
              <a:t>Rönesans, diğer bütün özellikleri bir yana, Ortaçağ'ın kavramlarına ve yöntemlerine karşı bir başkaldırıdır. Bilim alanında yapılan yenilikler bilimsel devrime yol açmıştır.</a:t>
            </a:r>
          </a:p>
          <a:p>
            <a:pPr algn="just" eaLnBrk="1" hangingPunct="1">
              <a:lnSpc>
                <a:spcPct val="80000"/>
              </a:lnSpc>
            </a:pPr>
            <a:r>
              <a:rPr lang="tr-TR" sz="2000" smtClean="0"/>
              <a:t>Rönesans, insanın kendi üzerine eğildiği, kendini keşfettiği ve hümanist görüşün önem kazandığı bir dönemdir. Ortaçağ'da egemen olan Hıristiyan anlayışı bu dünyanın değerini, insanı öbür dünyaya hazırlayışı ile ölçmüştür. Oysa hümanistler insanın bu dünyadaki yaşamı ile ilgilenmişlerdir. Bütün bunlar insanın kendi üzerine eğilmesine, başka deyişle, insanın kendini keşfetmesine neden olmuştur.</a:t>
            </a:r>
          </a:p>
          <a:p>
            <a:pPr algn="just" eaLnBrk="1" hangingPunct="1">
              <a:lnSpc>
                <a:spcPct val="80000"/>
              </a:lnSpc>
            </a:pPr>
            <a:r>
              <a:rPr lang="tr-TR" sz="2000" smtClean="0"/>
              <a:t>Bu dönemde Yunan felsefe ve bilim anlayışına yeniden dönülmüş ve bu anlayışın daha derinden kavranabilmesi için Yunanca'dan çeviriler yapılmaya başlanmıştır.</a:t>
            </a:r>
          </a:p>
          <a:p>
            <a:pPr algn="just" eaLnBrk="1" hangingPunct="1">
              <a:lnSpc>
                <a:spcPct val="80000"/>
              </a:lnSpc>
            </a:pPr>
            <a:r>
              <a:rPr lang="tr-TR" sz="2000" smtClean="0"/>
              <a:t>Bu döneme damgasını vuran etkinlik, doğaya ilişkin doğru ve güvenilir bilgi elde etmek için gerekli olan yöntem arayışıdır. Bu yöntemin araçları olarak gözlem ve deney üzerinde durulmuştur.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15888"/>
            <a:ext cx="8229600" cy="1143000"/>
          </a:xfrm>
        </p:spPr>
        <p:txBody>
          <a:bodyPr/>
          <a:lstStyle/>
          <a:p>
            <a:pPr eaLnBrk="1" hangingPunct="1"/>
            <a:r>
              <a:rPr lang="tr-TR" smtClean="0"/>
              <a:t>Nedir?</a:t>
            </a:r>
          </a:p>
        </p:txBody>
      </p:sp>
      <p:sp>
        <p:nvSpPr>
          <p:cNvPr id="4099" name="Rectangle 3"/>
          <p:cNvSpPr>
            <a:spLocks noGrp="1" noChangeArrowheads="1"/>
          </p:cNvSpPr>
          <p:nvPr>
            <p:ph type="body" idx="1"/>
          </p:nvPr>
        </p:nvSpPr>
        <p:spPr>
          <a:xfrm>
            <a:off x="457200" y="1268413"/>
            <a:ext cx="8229600" cy="4525962"/>
          </a:xfrm>
        </p:spPr>
        <p:txBody>
          <a:bodyPr/>
          <a:lstStyle/>
          <a:p>
            <a:pPr eaLnBrk="1" hangingPunct="1">
              <a:lnSpc>
                <a:spcPct val="80000"/>
              </a:lnSpc>
            </a:pPr>
            <a:r>
              <a:rPr lang="tr-TR" sz="2400" smtClean="0"/>
              <a:t>Bilimsel düşüncelerin doğuşunu ve yayılışını,</a:t>
            </a:r>
          </a:p>
          <a:p>
            <a:pPr eaLnBrk="1" hangingPunct="1">
              <a:lnSpc>
                <a:spcPct val="80000"/>
              </a:lnSpc>
            </a:pPr>
            <a:r>
              <a:rPr lang="tr-TR" sz="2400" smtClean="0"/>
              <a:t>Bilim adamlarının düşünce biçimlerini,</a:t>
            </a:r>
          </a:p>
          <a:p>
            <a:pPr eaLnBrk="1" hangingPunct="1">
              <a:lnSpc>
                <a:spcPct val="80000"/>
              </a:lnSpc>
            </a:pPr>
            <a:r>
              <a:rPr lang="tr-TR" sz="2400" smtClean="0"/>
              <a:t>Bilimsel bilginin felsefe, din, sanat gibi düşünsel etkinliklerle ilişkisini,</a:t>
            </a:r>
          </a:p>
          <a:p>
            <a:pPr eaLnBrk="1" hangingPunct="1">
              <a:lnSpc>
                <a:spcPct val="80000"/>
              </a:lnSpc>
            </a:pPr>
            <a:r>
              <a:rPr lang="tr-TR" sz="2400" smtClean="0"/>
              <a:t>Teknik bilginin oluşumundaki etkisini,</a:t>
            </a:r>
          </a:p>
          <a:p>
            <a:pPr eaLnBrk="1" hangingPunct="1">
              <a:lnSpc>
                <a:spcPct val="80000"/>
              </a:lnSpc>
            </a:pPr>
            <a:r>
              <a:rPr lang="tr-TR" sz="2400" smtClean="0"/>
              <a:t>Bireylerin gündelik hayatındaki değerini ve önemini,</a:t>
            </a:r>
          </a:p>
          <a:p>
            <a:pPr eaLnBrk="1" hangingPunct="1">
              <a:lnSpc>
                <a:spcPct val="80000"/>
              </a:lnSpc>
            </a:pPr>
            <a:r>
              <a:rPr lang="tr-TR" sz="2400" smtClean="0"/>
              <a:t>Bilimsel bilginin üretilmesine etki eden süreçleri,</a:t>
            </a:r>
          </a:p>
          <a:p>
            <a:pPr eaLnBrk="1" hangingPunct="1">
              <a:lnSpc>
                <a:spcPct val="80000"/>
              </a:lnSpc>
              <a:buFontTx/>
              <a:buNone/>
            </a:pPr>
            <a:r>
              <a:rPr lang="tr-TR" sz="2400" smtClean="0"/>
              <a:t>     tanımak ve tanıtmaktır.</a:t>
            </a:r>
          </a:p>
          <a:p>
            <a:pPr eaLnBrk="1" hangingPunct="1">
              <a:lnSpc>
                <a:spcPct val="80000"/>
              </a:lnSpc>
              <a:buFontTx/>
              <a:buNone/>
            </a:pPr>
            <a:endParaRPr lang="tr-TR" sz="2400" smtClean="0"/>
          </a:p>
          <a:p>
            <a:pPr eaLnBrk="1" hangingPunct="1">
              <a:lnSpc>
                <a:spcPct val="80000"/>
              </a:lnSpc>
              <a:buFontTx/>
              <a:buNone/>
            </a:pPr>
            <a:r>
              <a:rPr lang="tr-TR" sz="2400" smtClean="0"/>
              <a:t>    En genel anlamda;</a:t>
            </a:r>
          </a:p>
          <a:p>
            <a:pPr eaLnBrk="1" hangingPunct="1">
              <a:lnSpc>
                <a:spcPct val="80000"/>
              </a:lnSpc>
              <a:buFontTx/>
              <a:buNone/>
            </a:pPr>
            <a:endParaRPr lang="tr-TR" sz="2400" smtClean="0"/>
          </a:p>
          <a:p>
            <a:pPr algn="just" eaLnBrk="1" hangingPunct="1">
              <a:lnSpc>
                <a:spcPct val="80000"/>
              </a:lnSpc>
              <a:buFontTx/>
              <a:buNone/>
            </a:pPr>
            <a:r>
              <a:rPr lang="tr-TR" sz="2400" smtClean="0"/>
              <a:t>    Bilim tarihi, bilimi anlamanın yolunun onun tarihsel evrimini incelemekten geçtiğine inanır ve bilimi tarihsel yöntemler kullanarak anlamaya çalışır.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a:xfrm>
            <a:off x="323850" y="188913"/>
            <a:ext cx="8229600" cy="1368425"/>
          </a:xfrm>
        </p:spPr>
        <p:txBody>
          <a:bodyPr/>
          <a:lstStyle/>
          <a:p>
            <a:pPr eaLnBrk="1" hangingPunct="1"/>
            <a:r>
              <a:rPr lang="en-GB" sz="3400" b="1" smtClean="0"/>
              <a:t>Rönesans Dönemi'nde Bilim</a:t>
            </a:r>
            <a:r>
              <a:rPr lang="tr-TR" sz="3400" b="1" smtClean="0"/>
              <a:t/>
            </a:r>
            <a:br>
              <a:rPr lang="tr-TR" sz="3400" b="1" smtClean="0"/>
            </a:br>
            <a:r>
              <a:rPr lang="tr-TR" sz="3400" b="1" smtClean="0"/>
              <a:t>Genel Bakış</a:t>
            </a:r>
            <a:endParaRPr lang="tr-TR" sz="3400" smtClean="0"/>
          </a:p>
        </p:txBody>
      </p:sp>
      <p:sp>
        <p:nvSpPr>
          <p:cNvPr id="31747" name="2 İçerik Yer Tutucusu"/>
          <p:cNvSpPr>
            <a:spLocks noGrp="1"/>
          </p:cNvSpPr>
          <p:nvPr>
            <p:ph idx="1"/>
          </p:nvPr>
        </p:nvSpPr>
        <p:spPr/>
        <p:txBody>
          <a:bodyPr/>
          <a:lstStyle/>
          <a:p>
            <a:pPr algn="just" eaLnBrk="1" hangingPunct="1"/>
            <a:r>
              <a:rPr lang="tr-TR" sz="1500" smtClean="0"/>
              <a:t>Avrupa’da ortaçağda İncil ve otoritelere duyulan güven, 16. yy başlarında ortaya çıkan bazı yeni düşünceler ve gözlemlerle sarsılmaya başladı. </a:t>
            </a:r>
          </a:p>
          <a:p>
            <a:pPr algn="just" eaLnBrk="1" hangingPunct="1"/>
            <a:r>
              <a:rPr lang="tr-TR" sz="1500" smtClean="0"/>
              <a:t>Bunun en açık örneği, Aristoteles ve Batlamyus tarafından sistematize edilen yer merkezli (geosentrik) evren anlayışının Kopernik tarafından reddedilmesidir. Kopernik modeli biraz gecikmeyle de olsa otoritelere duyulan güveni sarsmış ve ortaçağ fizik anlayışının sorgulanmasına yol açmıştır. Kopernik Modeli bu yönüyle Avrupa’ da Bilimsel Devrim denilen süreci tetiklemiştir. </a:t>
            </a:r>
          </a:p>
          <a:p>
            <a:pPr algn="just" eaLnBrk="1" hangingPunct="1"/>
            <a:r>
              <a:rPr lang="tr-TR" sz="1500" smtClean="0"/>
              <a:t>Kopernik Modelinin psikolojik bir etkisi de, İncil’ de kurgulandığı biçimiyle insanoğlunun evrendeki merkezi konumunu ortadan kaldırması ve yeryüzünü, evrende başka bir merkez etrafında dönen bir uyduya çevirmesi sebebiyle ortaçağ Avrupa insanının dengesini bozmuş olmasıdır. Bu durum yeni bir denge arayışının bulunmasına duyulan ihtiyacı ortaya çıkarmış ve bunun da artık yalnızca gözlem ve akılla kurulabileceği düşüncesi ortaya çıkmıştır.</a:t>
            </a:r>
          </a:p>
          <a:p>
            <a:pPr algn="just" eaLnBrk="1" hangingPunct="1"/>
            <a:r>
              <a:rPr lang="tr-TR" sz="1500" smtClean="0"/>
              <a:t>İlk kuşkular astronomide ortaya çıktı. İlkçağda Eudoxos, Aristoteles, Hiparkos ve Batlamyus tarafından geliştirilen yermerkezli model sorgulanmaya başlandı.</a:t>
            </a:r>
          </a:p>
          <a:p>
            <a:pPr algn="just" eaLnBrk="1" hangingPunct="1"/>
            <a:r>
              <a:rPr lang="tr-TR" sz="1500" smtClean="0"/>
              <a:t>Ardından Aristoteles fiziğindeki ay-altı ve ay-üstü evren ayrımı Brahe tarafından yapılan gözlemlerle reddedildi. Dairesel yörünge anlayışları Kepler’le, kusursuz ve merkezi küreler anlayışı ise Galileo tarafından 17. yy başlarında yıkıldı. </a:t>
            </a:r>
          </a:p>
          <a:p>
            <a:pPr algn="just" eaLnBrk="1" hangingPunct="1"/>
            <a:r>
              <a:rPr lang="tr-TR" sz="1500" smtClean="0"/>
              <a:t>Galileo’ nin 1613’ de Kopernik Modelini desteklediğini açıklaması yeni astronominin gücünü artırmasına büyük katkı sağladı. Bu elbette ki Kiliseyi hiç memnun etmedi.</a:t>
            </a:r>
          </a:p>
          <a:p>
            <a:pPr algn="just" eaLnBrk="1" hangingPunct="1"/>
            <a:endParaRPr lang="tr-TR" sz="15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de-DE" sz="4000" b="1" smtClean="0"/>
              <a:t>On Yedinci Yüzyıl'da Bilim Bilimsel Devrim</a:t>
            </a:r>
            <a:r>
              <a:rPr lang="tr-TR" sz="4000" b="1" smtClean="0"/>
              <a:t>ler Çağı</a:t>
            </a:r>
            <a:endParaRPr lang="tr-TR" sz="4000" smtClean="0"/>
          </a:p>
        </p:txBody>
      </p:sp>
      <p:sp>
        <p:nvSpPr>
          <p:cNvPr id="32771" name="Rectangle 3"/>
          <p:cNvSpPr>
            <a:spLocks noGrp="1" noChangeArrowheads="1"/>
          </p:cNvSpPr>
          <p:nvPr>
            <p:ph type="body" idx="1"/>
          </p:nvPr>
        </p:nvSpPr>
        <p:spPr/>
        <p:txBody>
          <a:bodyPr/>
          <a:lstStyle/>
          <a:p>
            <a:pPr algn="just" eaLnBrk="1" hangingPunct="1">
              <a:lnSpc>
                <a:spcPct val="80000"/>
              </a:lnSpc>
            </a:pPr>
            <a:r>
              <a:rPr lang="de-DE" sz="1800" smtClean="0"/>
              <a:t>Bu dönemin en büyük özelliği, bilimsel yöntemin, yani önermelerin doğruluğunun deneysel olarak sınanması yolunun ortaya çıkması ve buna bağlı olarak fizik, kimya ve biyoloji gibi temel bilimlerin felsefeden bütünüyle ayrılmasıdır.</a:t>
            </a:r>
            <a:endParaRPr lang="tr-TR" sz="1800" smtClean="0"/>
          </a:p>
          <a:p>
            <a:pPr algn="just" eaLnBrk="1" hangingPunct="1">
              <a:lnSpc>
                <a:spcPct val="80000"/>
              </a:lnSpc>
            </a:pPr>
            <a:r>
              <a:rPr lang="de-DE" sz="1800" smtClean="0"/>
              <a:t>Özellikle astronomi alanında Kepler ve fizik alanında ise Galilei ve Newton'un yapmış olduğu araştırmalar ve kurmuş olduğu kuramlar sonucunda bilimde çok büyük bir atılım gerçekleştirilmiş ve bilim, diğer düşünsel etkinlikleri yönlendiren bir düşünsel etkinlik konumuna yükselmiştir. Bu nedenle bu çağ, bilim tarihçileri tarafından Bilimsel Devrimler Çağı olarak adlandırılmıştır.</a:t>
            </a:r>
            <a:endParaRPr lang="tr-TR" sz="1800" smtClean="0"/>
          </a:p>
          <a:p>
            <a:pPr algn="just" eaLnBrk="1" hangingPunct="1">
              <a:lnSpc>
                <a:spcPct val="80000"/>
              </a:lnSpc>
            </a:pPr>
            <a:r>
              <a:rPr lang="tr-TR" sz="1800" smtClean="0"/>
              <a:t>Bu dönemde anatomi, fizyoloji ve embriyoloji konusundaki araştırmalar geliştirilmiş ve özellikle </a:t>
            </a:r>
            <a:r>
              <a:rPr lang="tr-TR" sz="1800" smtClean="0">
                <a:hlinkClick r:id="rId3" action="ppaction://hlinkfile"/>
              </a:rPr>
              <a:t>Harvey</a:t>
            </a:r>
            <a:r>
              <a:rPr lang="tr-TR" sz="1800" smtClean="0"/>
              <a:t>, büyük Yunan hekimlerinden </a:t>
            </a:r>
            <a:r>
              <a:rPr lang="tr-TR" sz="1800" smtClean="0">
                <a:hlinkClick r:id="rId4" action="ppaction://hlinkfile"/>
              </a:rPr>
              <a:t>Galenos</a:t>
            </a:r>
            <a:r>
              <a:rPr lang="tr-TR" sz="1800" smtClean="0"/>
              <a:t>'u eleştirerek kan dolaşımını bulmuştur.</a:t>
            </a:r>
          </a:p>
          <a:p>
            <a:pPr algn="just" eaLnBrk="1" hangingPunct="1">
              <a:lnSpc>
                <a:spcPct val="80000"/>
              </a:lnSpc>
            </a:pPr>
            <a:r>
              <a:rPr lang="tr-TR" sz="1800" smtClean="0"/>
              <a:t>Optikte ise, </a:t>
            </a:r>
            <a:r>
              <a:rPr lang="tr-TR" sz="1800" smtClean="0">
                <a:hlinkClick r:id="rId5" action="ppaction://hlinkfile"/>
              </a:rPr>
              <a:t>Newton</a:t>
            </a:r>
            <a:r>
              <a:rPr lang="tr-TR" sz="1800" smtClean="0"/>
              <a:t> ışığın yapısına ilişkin olarak Parçacık Kuramı'nı ve </a:t>
            </a:r>
            <a:r>
              <a:rPr lang="tr-TR" sz="1800" smtClean="0">
                <a:hlinkClick r:id="rId6" action="ppaction://hlinkfile"/>
              </a:rPr>
              <a:t>Huygens</a:t>
            </a:r>
            <a:r>
              <a:rPr lang="tr-TR" sz="1800" smtClean="0"/>
              <a:t> ise günümüzde benimsenen biçiminden farklı bir Dalga Kuramı'nı geliştirmişlerdir.</a:t>
            </a:r>
          </a:p>
          <a:p>
            <a:pPr eaLnBrk="1" hangingPunct="1">
              <a:lnSpc>
                <a:spcPct val="80000"/>
              </a:lnSpc>
            </a:pPr>
            <a:r>
              <a:rPr lang="tr-TR" sz="1800" smtClean="0"/>
              <a:t>Teknolojide, atmosfer basıncında çalışan ilk pistonlu buhar makinası 1712'de İngiliz mucit </a:t>
            </a:r>
            <a:r>
              <a:rPr lang="tr-TR" sz="1800" smtClean="0">
                <a:hlinkClick r:id="rId7" action="ppaction://hlinkfile"/>
              </a:rPr>
              <a:t>Thomas Newcomen</a:t>
            </a:r>
            <a:r>
              <a:rPr lang="tr-TR" sz="1800" smtClean="0"/>
              <a:t> tarafından icat edilmiş ve 1769'da </a:t>
            </a:r>
            <a:r>
              <a:rPr lang="tr-TR" sz="1800" smtClean="0">
                <a:hlinkClick r:id="rId8" action="ppaction://hlinkfile"/>
              </a:rPr>
              <a:t>James Watt</a:t>
            </a:r>
            <a:r>
              <a:rPr lang="tr-TR" sz="1800" smtClean="0"/>
              <a:t> tarafından geliştirilerek sanayinin hizmetine sunulmuştur. Buhar makinalarını buharlı gemi (1807) ve buharlı lokomotif (1825) gibi ulaşım araçlarının geliştirilmesi izlemiştir.</a:t>
            </a:r>
            <a:r>
              <a:rPr lang="de-DE" sz="1800" smtClean="0"/>
              <a:t/>
            </a:r>
            <a:br>
              <a:rPr lang="de-DE" sz="1800" smtClean="0"/>
            </a:br>
            <a:endParaRPr lang="tr-TR" sz="1800" smtClean="0"/>
          </a:p>
          <a:p>
            <a:pPr eaLnBrk="1" hangingPunct="1">
              <a:lnSpc>
                <a:spcPct val="80000"/>
              </a:lnSpc>
            </a:pPr>
            <a:endParaRPr lang="tr-TR" sz="400" b="1"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4000" b="1" smtClean="0"/>
              <a:t>On Sekizinci Yüzyıl'da Bilim</a:t>
            </a:r>
            <a:br>
              <a:rPr lang="en-GB" sz="4000" b="1" smtClean="0"/>
            </a:br>
            <a:r>
              <a:rPr lang="tr-TR" sz="4000" b="1" smtClean="0"/>
              <a:t>(</a:t>
            </a:r>
            <a:r>
              <a:rPr lang="en-GB" sz="4000" b="1" smtClean="0"/>
              <a:t>Aydınlanma Dönemi</a:t>
            </a:r>
            <a:r>
              <a:rPr lang="tr-TR" sz="4000" b="1" smtClean="0"/>
              <a:t>)</a:t>
            </a:r>
          </a:p>
        </p:txBody>
      </p:sp>
      <p:sp>
        <p:nvSpPr>
          <p:cNvPr id="33795" name="Rectangle 3"/>
          <p:cNvSpPr>
            <a:spLocks noGrp="1" noChangeArrowheads="1"/>
          </p:cNvSpPr>
          <p:nvPr>
            <p:ph type="body" idx="1"/>
          </p:nvPr>
        </p:nvSpPr>
        <p:spPr/>
        <p:txBody>
          <a:bodyPr/>
          <a:lstStyle/>
          <a:p>
            <a:pPr algn="just" eaLnBrk="1" hangingPunct="1">
              <a:lnSpc>
                <a:spcPct val="80000"/>
              </a:lnSpc>
            </a:pPr>
            <a:r>
              <a:rPr lang="fr-FR" sz="1500" smtClean="0"/>
              <a:t>Bu dönemdeki fizik araştırmalarının özellikle elektrik konusunda yoğunlaştığı ve </a:t>
            </a:r>
            <a:r>
              <a:rPr lang="fr-FR" sz="1500" smtClean="0">
                <a:hlinkClick r:id="rId3" action="ppaction://hlinkfile"/>
              </a:rPr>
              <a:t>Gilbert</a:t>
            </a:r>
            <a:r>
              <a:rPr lang="fr-FR" sz="1500" smtClean="0"/>
              <a:t> ve </a:t>
            </a:r>
            <a:r>
              <a:rPr lang="fr-FR" sz="1500" smtClean="0">
                <a:hlinkClick r:id="rId4" action="ppaction://hlinkfile"/>
              </a:rPr>
              <a:t>Otto von Guericke</a:t>
            </a:r>
            <a:r>
              <a:rPr lang="fr-FR" sz="1500" smtClean="0"/>
              <a:t>'in ardından, </a:t>
            </a:r>
            <a:r>
              <a:rPr lang="fr-FR" sz="1500" smtClean="0">
                <a:hlinkClick r:id="rId5" action="ppaction://hlinkfile"/>
              </a:rPr>
              <a:t>Du Fay</a:t>
            </a:r>
            <a:r>
              <a:rPr lang="fr-FR" sz="1500" smtClean="0"/>
              <a:t>, </a:t>
            </a:r>
            <a:r>
              <a:rPr lang="fr-FR" sz="1500" smtClean="0">
                <a:hlinkClick r:id="rId6" action="ppaction://hlinkfile"/>
              </a:rPr>
              <a:t>Franklin</a:t>
            </a:r>
            <a:r>
              <a:rPr lang="fr-FR" sz="1500" smtClean="0"/>
              <a:t>, </a:t>
            </a:r>
            <a:r>
              <a:rPr lang="fr-FR" sz="1500" smtClean="0">
                <a:hlinkClick r:id="rId7" action="ppaction://hlinkfile"/>
              </a:rPr>
              <a:t>Cavendish</a:t>
            </a:r>
            <a:r>
              <a:rPr lang="fr-FR" sz="1500" smtClean="0"/>
              <a:t>, </a:t>
            </a:r>
            <a:r>
              <a:rPr lang="fr-FR" sz="1500" smtClean="0">
                <a:hlinkClick r:id="rId8" action="ppaction://hlinkfile"/>
              </a:rPr>
              <a:t>Coulomb</a:t>
            </a:r>
            <a:r>
              <a:rPr lang="fr-FR" sz="1500" smtClean="0"/>
              <a:t>, </a:t>
            </a:r>
            <a:r>
              <a:rPr lang="fr-FR" sz="1500" smtClean="0">
                <a:hlinkClick r:id="rId9" action="ppaction://hlinkfile"/>
              </a:rPr>
              <a:t>Galvani</a:t>
            </a:r>
            <a:r>
              <a:rPr lang="fr-FR" sz="1500" smtClean="0"/>
              <a:t>, </a:t>
            </a:r>
            <a:r>
              <a:rPr lang="fr-FR" sz="1500" smtClean="0">
                <a:hlinkClick r:id="rId10" action="ppaction://hlinkfile"/>
              </a:rPr>
              <a:t>Ampere</a:t>
            </a:r>
            <a:r>
              <a:rPr lang="fr-FR" sz="1500" smtClean="0"/>
              <a:t> ve </a:t>
            </a:r>
            <a:r>
              <a:rPr lang="fr-FR" sz="1500" smtClean="0">
                <a:hlinkClick r:id="rId11" action="ppaction://hlinkfile"/>
              </a:rPr>
              <a:t>Volta</a:t>
            </a:r>
            <a:r>
              <a:rPr lang="fr-FR" sz="1500" smtClean="0"/>
              <a:t>'nın çalışmaları sonucunda elektriğin bağımsız bir fizik dalı olarak ortaya çıktığı görülmektedir.</a:t>
            </a:r>
            <a:endParaRPr lang="tr-TR" sz="1500" smtClean="0"/>
          </a:p>
          <a:p>
            <a:pPr algn="just" eaLnBrk="1" hangingPunct="1">
              <a:lnSpc>
                <a:spcPct val="80000"/>
              </a:lnSpc>
            </a:pPr>
            <a:r>
              <a:rPr lang="fr-FR" sz="1500" smtClean="0"/>
              <a:t>Ayrıca, ses, ışık, ısı ve enerjinin doğasını açıklamaya yönelik çalışmalar yoğunlaşmış ve bu fiziksel varlıklar arasındaki ilişkiler matematiksel olarak gösterilmiştir.</a:t>
            </a:r>
            <a:endParaRPr lang="tr-TR" sz="1500" smtClean="0"/>
          </a:p>
          <a:p>
            <a:pPr algn="just" eaLnBrk="1" hangingPunct="1">
              <a:lnSpc>
                <a:spcPct val="80000"/>
              </a:lnSpc>
            </a:pPr>
            <a:r>
              <a:rPr lang="fr-FR" sz="1500" smtClean="0"/>
              <a:t>Dalton, kimyasal tepkimeleri açıklamak için Atom Kuramı'nı, Young ise ışığa ilişkin çağdaş Dalga Kuramı'nı geliştirmiştir.</a:t>
            </a:r>
            <a:endParaRPr lang="tr-TR" sz="1500" smtClean="0"/>
          </a:p>
          <a:p>
            <a:pPr algn="just" eaLnBrk="1" hangingPunct="1">
              <a:lnSpc>
                <a:spcPct val="80000"/>
              </a:lnSpc>
            </a:pPr>
            <a:r>
              <a:rPr lang="fr-FR" sz="1500" smtClean="0"/>
              <a:t>Bu dönemde çağdaş kimya, yanma olgusunu açıklayan </a:t>
            </a:r>
            <a:r>
              <a:rPr lang="fr-FR" sz="1500" smtClean="0">
                <a:hlinkClick r:id="rId12" action="ppaction://hlinkfile"/>
              </a:rPr>
              <a:t>Lavoisier</a:t>
            </a:r>
            <a:r>
              <a:rPr lang="fr-FR" sz="1500" smtClean="0"/>
              <a:t> tarafından kurulmuştur. Bu sayede </a:t>
            </a:r>
            <a:r>
              <a:rPr lang="fr-FR" sz="1500" smtClean="0">
                <a:hlinkClick r:id="rId12" action="ppaction://hlinkfile"/>
              </a:rPr>
              <a:t>Lavoisier</a:t>
            </a:r>
            <a:r>
              <a:rPr lang="fr-FR" sz="1500" smtClean="0"/>
              <a:t> Filojiston Kuramı'nı yıkmış ve oksijeni bulmuştur.</a:t>
            </a:r>
            <a:endParaRPr lang="tr-TR" sz="1500" smtClean="0"/>
          </a:p>
          <a:p>
            <a:pPr algn="just" eaLnBrk="1" hangingPunct="1">
              <a:lnSpc>
                <a:spcPct val="80000"/>
              </a:lnSpc>
            </a:pPr>
            <a:r>
              <a:rPr lang="fr-FR" sz="1500" smtClean="0"/>
              <a:t>Bu dönemde doğa bilimlerinden botanik ve zooloji alanlarındaki çalışmalar gelişmiş ve özellikle </a:t>
            </a:r>
            <a:r>
              <a:rPr lang="fr-FR" sz="1500" smtClean="0">
                <a:hlinkClick r:id="rId13" action="ppaction://hlinkfile"/>
              </a:rPr>
              <a:t>Darwin</a:t>
            </a:r>
            <a:r>
              <a:rPr lang="fr-FR" sz="1500" smtClean="0"/>
              <a:t>'in dedesi </a:t>
            </a:r>
            <a:r>
              <a:rPr lang="fr-FR" sz="1500" smtClean="0">
                <a:hlinkClick r:id="rId14" action="ppaction://hlinkfile"/>
              </a:rPr>
              <a:t>Erasmus Darwin</a:t>
            </a:r>
            <a:r>
              <a:rPr lang="fr-FR" sz="1500" smtClean="0"/>
              <a:t> ve </a:t>
            </a:r>
            <a:r>
              <a:rPr lang="fr-FR" sz="1500" smtClean="0">
                <a:hlinkClick r:id="rId15" action="ppaction://hlinkfile"/>
              </a:rPr>
              <a:t>Lamarck</a:t>
            </a:r>
            <a:r>
              <a:rPr lang="fr-FR" sz="1500" smtClean="0"/>
              <a:t>'ın yapmış olduğu araştırmalar sonucunda, yeni bitki ve hayvan türlerinin oluşumunu açıklamaya yönelik Evrim Kuramı'nın temelleri atılmıştır.</a:t>
            </a:r>
            <a:endParaRPr lang="tr-TR" sz="1500" smtClean="0"/>
          </a:p>
          <a:p>
            <a:pPr algn="just" eaLnBrk="1" hangingPunct="1">
              <a:lnSpc>
                <a:spcPct val="80000"/>
              </a:lnSpc>
            </a:pPr>
            <a:r>
              <a:rPr lang="fr-FR" sz="1500" smtClean="0"/>
              <a:t>Bu dönemde on beşinci yüzyılda başlayan coğrafî keşifler, </a:t>
            </a:r>
            <a:r>
              <a:rPr lang="fr-FR" sz="1500" smtClean="0">
                <a:hlinkClick r:id="rId16" action="ppaction://hlinkfile"/>
              </a:rPr>
              <a:t>Cook</a:t>
            </a:r>
            <a:r>
              <a:rPr lang="fr-FR" sz="1500" smtClean="0"/>
              <a:t> 'un özellikle Antartika ve Dünya'nın diğer bölgelerine yapmış olduğu gezilerle tamamlanmıştır.</a:t>
            </a:r>
            <a:endParaRPr lang="tr-TR" sz="1500" smtClean="0"/>
          </a:p>
          <a:p>
            <a:pPr algn="just" eaLnBrk="1" hangingPunct="1">
              <a:lnSpc>
                <a:spcPct val="80000"/>
              </a:lnSpc>
            </a:pPr>
            <a:r>
              <a:rPr lang="tr-TR" sz="1500" smtClean="0"/>
              <a:t>Fransız ansiklopedistlerinden </a:t>
            </a:r>
            <a:r>
              <a:rPr lang="tr-TR" sz="1500" smtClean="0">
                <a:hlinkClick r:id="rId17" action="ppaction://hlinkfile"/>
              </a:rPr>
              <a:t>D'Alembert</a:t>
            </a:r>
            <a:r>
              <a:rPr lang="tr-TR" sz="1500" smtClean="0"/>
              <a:t> ve </a:t>
            </a:r>
            <a:r>
              <a:rPr lang="tr-TR" sz="1500" smtClean="0">
                <a:hlinkClick r:id="rId18" action="ppaction://hlinkfile"/>
              </a:rPr>
              <a:t>Diderot</a:t>
            </a:r>
            <a:r>
              <a:rPr lang="tr-TR" sz="1500" smtClean="0"/>
              <a:t> gibi araştırmacılar Rönesans'tan bu yana üretilen yeni bilimsel bilgi birikimini, Ansiklopedi adlı yapıtta bir araya getirmeye çalışmışlardır.</a:t>
            </a:r>
          </a:p>
          <a:p>
            <a:pPr algn="just" eaLnBrk="1" hangingPunct="1">
              <a:lnSpc>
                <a:spcPct val="80000"/>
              </a:lnSpc>
            </a:pPr>
            <a:r>
              <a:rPr lang="tr-TR" sz="1500" smtClean="0"/>
              <a:t>Fizik ve kimya alanlarında yapılan araştırmalar sonucunda elde edilen veriler doğrultusunda yıldızların yapısını inceleyen astrofizik ve evrenin yapısını inceleyen kozmoloji gibi yeni bilim alanları ortaya çıkmıştır.</a:t>
            </a:r>
          </a:p>
          <a:p>
            <a:pPr eaLnBrk="1" hangingPunct="1">
              <a:lnSpc>
                <a:spcPct val="80000"/>
              </a:lnSpc>
            </a:pPr>
            <a:endParaRPr lang="tr-TR" sz="1500" b="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fr-FR" sz="4000" b="1" smtClean="0"/>
              <a:t>On Dokuzuncu Yüzyılda Bilim</a:t>
            </a:r>
            <a:r>
              <a:rPr lang="tr-TR" sz="4000" b="1" smtClean="0"/>
              <a:t/>
            </a:r>
            <a:br>
              <a:rPr lang="tr-TR" sz="4000" b="1" smtClean="0"/>
            </a:br>
            <a:r>
              <a:rPr lang="tr-TR" sz="4000" b="1" smtClean="0"/>
              <a:t>Sanayi Devrimi</a:t>
            </a:r>
            <a:r>
              <a:rPr lang="tr-TR" sz="4000" smtClean="0"/>
              <a:t> </a:t>
            </a:r>
          </a:p>
        </p:txBody>
      </p:sp>
      <p:sp>
        <p:nvSpPr>
          <p:cNvPr id="34819" name="Rectangle 3"/>
          <p:cNvSpPr>
            <a:spLocks noGrp="1" noChangeArrowheads="1"/>
          </p:cNvSpPr>
          <p:nvPr>
            <p:ph type="body" idx="1"/>
          </p:nvPr>
        </p:nvSpPr>
        <p:spPr/>
        <p:txBody>
          <a:bodyPr/>
          <a:lstStyle/>
          <a:p>
            <a:pPr algn="just" eaLnBrk="1" hangingPunct="1">
              <a:lnSpc>
                <a:spcPct val="80000"/>
              </a:lnSpc>
            </a:pPr>
            <a:r>
              <a:rPr lang="fr-FR" sz="1900" smtClean="0"/>
              <a:t>Özellikle bu yüzyılın ikinci yarısından sonra, bilimsel bilgi birikimi, gündelik ihtiyaçların karşılanması maksadıyla teknolojinin hizmetine verilmiş ve teknolojideki gelişmeler yerleşik yaşam biçimlerini değiştirmeye başlamıştır.</a:t>
            </a:r>
            <a:r>
              <a:rPr lang="tr-TR" sz="1900" smtClean="0"/>
              <a:t> </a:t>
            </a:r>
          </a:p>
          <a:p>
            <a:pPr algn="just" eaLnBrk="1" hangingPunct="1">
              <a:lnSpc>
                <a:spcPct val="80000"/>
              </a:lnSpc>
            </a:pPr>
            <a:r>
              <a:rPr lang="fr-FR" sz="1900" smtClean="0"/>
              <a:t>Örneğin, kuramsal elektrik araştırmalarından elde edilen sonuçlar, hemen elektrik dinamosu ve motoruna, telgrafa, telefona ve diğer cihazlara dönüştürülmüş ve bunların yaygınlaşmasıyla Dünya yeni bir çehre kazanmaya başlamıştır.</a:t>
            </a:r>
            <a:endParaRPr lang="tr-TR" sz="1900" smtClean="0"/>
          </a:p>
          <a:p>
            <a:pPr algn="just" eaLnBrk="1" hangingPunct="1">
              <a:lnSpc>
                <a:spcPct val="80000"/>
              </a:lnSpc>
            </a:pPr>
            <a:r>
              <a:rPr lang="fr-FR" sz="1900" smtClean="0"/>
              <a:t>Bilimlerle felsefenin birbirlerinden kesin sınırlarla ayrıldığı bu yüzyılda, bilimlerde uzmanlaşmanın başladığı ve bilgi üretiminin ivmesinin inanılmayacak boyutlarda arttığı görülmektedir. Artık daha önceki devirlerde olduğu gibi bilimin bütün sahalarının bilinmesinin ve hattâ tanınmasının imkanı kalmamış, bilim adamları öğrenme ve araştırma faaliyetlerini bir ya da birkaç saha ile sınırlandırmaya başlamışlardır.</a:t>
            </a:r>
            <a:endParaRPr lang="tr-TR" sz="1900" smtClean="0"/>
          </a:p>
          <a:p>
            <a:pPr algn="just" eaLnBrk="1" hangingPunct="1">
              <a:lnSpc>
                <a:spcPct val="80000"/>
              </a:lnSpc>
            </a:pPr>
            <a:r>
              <a:rPr lang="fr-FR" sz="1900" smtClean="0"/>
              <a:t>Bu yüzyılda, çeşitli alanlarda elde edilen bulgulara dayanarak büyük çaplı bilimsel kuramlar doğmuştur. Fizikteki termodinamik ve elektromagnetik kuramları ile biyolojideki evrim kuramı bir alanın sınırlarını aşmış ve birçok uzmanlık sahasında tartışılır hale gelmiştir.</a:t>
            </a:r>
            <a:endParaRPr lang="tr-TR" sz="19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4450"/>
            <a:ext cx="8229600" cy="1143000"/>
          </a:xfrm>
        </p:spPr>
        <p:txBody>
          <a:bodyPr/>
          <a:lstStyle/>
          <a:p>
            <a:pPr eaLnBrk="1" hangingPunct="1"/>
            <a:r>
              <a:rPr lang="fr-FR" b="1" smtClean="0"/>
              <a:t>Yirminci Yüzyılda Bilim</a:t>
            </a:r>
            <a:endParaRPr lang="tr-TR" b="1" smtClean="0"/>
          </a:p>
        </p:txBody>
      </p:sp>
      <p:sp>
        <p:nvSpPr>
          <p:cNvPr id="35843" name="Rectangle 3"/>
          <p:cNvSpPr>
            <a:spLocks noGrp="1" noChangeArrowheads="1"/>
          </p:cNvSpPr>
          <p:nvPr>
            <p:ph type="body" idx="1"/>
          </p:nvPr>
        </p:nvSpPr>
        <p:spPr>
          <a:xfrm>
            <a:off x="457200" y="1412875"/>
            <a:ext cx="8229600" cy="4525963"/>
          </a:xfrm>
        </p:spPr>
        <p:txBody>
          <a:bodyPr/>
          <a:lstStyle/>
          <a:p>
            <a:pPr algn="just" eaLnBrk="1" hangingPunct="1">
              <a:lnSpc>
                <a:spcPct val="80000"/>
              </a:lnSpc>
            </a:pPr>
            <a:r>
              <a:rPr lang="tr-TR" sz="1700" smtClean="0"/>
              <a:t>19. yy sonlarında fizikte her şeyin bitmiş olduğu inancı yıkılmış ve tüm bilimler kendini fizikteki yeni gelişmeler karşısında yeniden tanımlamak zorunda kalmışlardır.</a:t>
            </a:r>
          </a:p>
          <a:p>
            <a:pPr algn="just" eaLnBrk="1" hangingPunct="1">
              <a:lnSpc>
                <a:spcPct val="80000"/>
              </a:lnSpc>
            </a:pPr>
            <a:r>
              <a:rPr lang="tr-TR" sz="1700" smtClean="0"/>
              <a:t>F</a:t>
            </a:r>
            <a:r>
              <a:rPr lang="fr-FR" sz="1700" smtClean="0"/>
              <a:t>izikteki Kuantum Kuramı ile Görelilik Kuramı'nın ve astrofizikteki Büyük Patlama Kuramı'nın bu dönemin en önemli buluşları olduğunu söylemek mümkündür.</a:t>
            </a:r>
            <a:endParaRPr lang="tr-TR" sz="1700" smtClean="0"/>
          </a:p>
          <a:p>
            <a:pPr algn="just" eaLnBrk="1" hangingPunct="1">
              <a:lnSpc>
                <a:spcPct val="80000"/>
              </a:lnSpc>
            </a:pPr>
            <a:r>
              <a:rPr lang="fr-FR" sz="1700" smtClean="0"/>
              <a:t>On dokuzuncu yüzyıldan itibaren bilimde ortaya çıkan olağanüstü gelişmeler, bilimin kendisini de felsefî bir sorun haline getirmiş, bilimin kavramlarını ve yöntemini, felsefî açıdan anlamak ve anlamlandırmak üzere çeşitli görüşler ileri sürülmüştür.</a:t>
            </a:r>
            <a:endParaRPr lang="tr-TR" sz="1700" smtClean="0"/>
          </a:p>
          <a:p>
            <a:pPr algn="just" eaLnBrk="1" hangingPunct="1">
              <a:lnSpc>
                <a:spcPct val="80000"/>
              </a:lnSpc>
            </a:pPr>
            <a:r>
              <a:rPr lang="tr-TR" sz="1700" smtClean="0"/>
              <a:t>Görelilik ve Kuantum kuramlarının ortaya çıkmasıyla birlikte, fizik alanı kavram ve kuramları açısından yeni temellere oturtulmuştur. Atom altı parçacıkların bulunmasından sonra Atom Kuramı bütünüyle yeni bir görünüme kavuşmuştur.</a:t>
            </a:r>
          </a:p>
          <a:p>
            <a:pPr algn="just" eaLnBrk="1" hangingPunct="1">
              <a:lnSpc>
                <a:spcPct val="80000"/>
              </a:lnSpc>
            </a:pPr>
            <a:r>
              <a:rPr lang="tr-TR" sz="1700" smtClean="0"/>
              <a:t>Bu dönemde kimya, sanayinin belkemiği haline gelmiştir; ancak kimya çalışmaları sadece sanayide değil, tıp başta olmak üzere değişik bilim dallarında da önemli rol oynamıştır. Atom konusundaki çalışmalar, genetik ile ilgili çalışmaları ve canlıların temel maddesi konusunda yapılan araştırmaları büyük ölçüde etkilemiştir.</a:t>
            </a:r>
          </a:p>
          <a:p>
            <a:pPr algn="just" eaLnBrk="1" hangingPunct="1">
              <a:lnSpc>
                <a:spcPct val="80000"/>
              </a:lnSpc>
            </a:pPr>
            <a:r>
              <a:rPr lang="tr-TR" sz="1700" smtClean="0"/>
              <a:t>Hücrenin yapısı ve işlevlerine ilişkin çalışmalar biyolojiyi büyük ölçüde etkilemiştir. Bunun yanı sıra genetik alanında çok önemli adımlar atılmış ve özellikle son dönemde yapılan araştırmalarla klonlama yöntemine götüren yol açılmıştır. İnsanın gen haritasını çıkarılması çalışmaları bu dönemde başlamıştır.</a:t>
            </a:r>
          </a:p>
          <a:p>
            <a:pPr eaLnBrk="1" hangingPunct="1">
              <a:lnSpc>
                <a:spcPct val="80000"/>
              </a:lnSpc>
            </a:pPr>
            <a:endParaRPr lang="tr-TR" sz="1600" b="1"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fr-FR" b="1" smtClean="0"/>
              <a:t>Yirminci Yüzyılda Bilim</a:t>
            </a:r>
            <a:endParaRPr lang="tr-TR" b="1" smtClean="0"/>
          </a:p>
        </p:txBody>
      </p:sp>
      <p:sp>
        <p:nvSpPr>
          <p:cNvPr id="36867" name="Rectangle 3"/>
          <p:cNvSpPr>
            <a:spLocks noGrp="1" noChangeArrowheads="1"/>
          </p:cNvSpPr>
          <p:nvPr>
            <p:ph type="body" idx="1"/>
          </p:nvPr>
        </p:nvSpPr>
        <p:spPr/>
        <p:txBody>
          <a:bodyPr/>
          <a:lstStyle/>
          <a:p>
            <a:pPr eaLnBrk="1" hangingPunct="1">
              <a:lnSpc>
                <a:spcPct val="80000"/>
              </a:lnSpc>
            </a:pPr>
            <a:r>
              <a:rPr lang="tr-TR" sz="2000" smtClean="0"/>
              <a:t>Yirminci yüzyıl teknik alanında önemli gelişmelere sahne olmuştur. 1903 yılında Wright kardeşler Flyer I ismini verdikleri ilk uçakla yerden havalanmış ve 59 saniye süreyle 260 metre uçmuşladır. </a:t>
            </a:r>
          </a:p>
          <a:p>
            <a:pPr eaLnBrk="1" hangingPunct="1">
              <a:lnSpc>
                <a:spcPct val="80000"/>
              </a:lnSpc>
            </a:pPr>
            <a:r>
              <a:rPr lang="tr-TR" sz="2000" smtClean="0"/>
              <a:t>Daha sonraki yıllarda gaz tribünleriyle donatılan jet uçakları, 1960'larda ses üstü hızlara ulaşmışlardır.</a:t>
            </a:r>
          </a:p>
          <a:p>
            <a:pPr eaLnBrk="1" hangingPunct="1">
              <a:lnSpc>
                <a:spcPct val="80000"/>
              </a:lnSpc>
            </a:pPr>
            <a:r>
              <a:rPr lang="tr-TR" sz="2000" smtClean="0"/>
              <a:t>1895'te X ışınlarının bulunmasıyla başlayan bir dizi buluş nükleer çağın kapısını açmıştır. 1938'de atom çekirdeğinin parçalanması sonucunda açığa çıkan muazzam enerjinin kullanım şekilleri, bilim adamlarının topluma karşı sorumluluğu konusunu gündeme getirmiştir.</a:t>
            </a:r>
          </a:p>
          <a:p>
            <a:pPr eaLnBrk="1" hangingPunct="1">
              <a:lnSpc>
                <a:spcPct val="80000"/>
              </a:lnSpc>
            </a:pPr>
            <a:r>
              <a:rPr lang="tr-TR" sz="2000" smtClean="0">
                <a:hlinkClick r:id="rId3" action="ppaction://hlinkfile"/>
              </a:rPr>
              <a:t>Enrico Fermi</a:t>
            </a:r>
            <a:r>
              <a:rPr lang="tr-TR" sz="2000" smtClean="0"/>
              <a:t>'nin 1942'de Chicago Üniversitesi'nin spor sahasında kurmuş olduğu küçük bir reaktörde zincirleme çekirdek reaksiyonlarının denetimini başarması, elektrik enerjisi üreten reaktörleri gündeme getirmişken, 6 Ağustos 1945'de Hiroşima'ya atılan atom bombası, insanların bilim ve teknolojiye bakışlarını ciddi şekilde sarsmıştır. Anti-bilim hareketi bilime ve teknolojiye bir tepki olarak oluşmaya başlamıştır.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922337"/>
          </a:xfrm>
        </p:spPr>
        <p:txBody>
          <a:bodyPr/>
          <a:lstStyle/>
          <a:p>
            <a:pPr eaLnBrk="1" hangingPunct="1"/>
            <a:r>
              <a:rPr lang="fr-FR" sz="3600" b="1" smtClean="0"/>
              <a:t>Yirminci Yüzyılda Bilim</a:t>
            </a:r>
            <a:r>
              <a:rPr lang="tr-TR" sz="3600" b="1" smtClean="0"/>
              <a:t/>
            </a:r>
            <a:br>
              <a:rPr lang="tr-TR" sz="3600" b="1" smtClean="0"/>
            </a:br>
            <a:r>
              <a:rPr lang="tr-TR" sz="3600" b="1" smtClean="0"/>
              <a:t>Uzay’ın Keşfi</a:t>
            </a:r>
          </a:p>
        </p:txBody>
      </p:sp>
      <p:sp>
        <p:nvSpPr>
          <p:cNvPr id="37891" name="Rectangle 3"/>
          <p:cNvSpPr>
            <a:spLocks noGrp="1" noChangeArrowheads="1"/>
          </p:cNvSpPr>
          <p:nvPr>
            <p:ph type="body" idx="1"/>
          </p:nvPr>
        </p:nvSpPr>
        <p:spPr/>
        <p:txBody>
          <a:bodyPr/>
          <a:lstStyle/>
          <a:p>
            <a:pPr eaLnBrk="1" hangingPunct="1">
              <a:lnSpc>
                <a:spcPct val="80000"/>
              </a:lnSpc>
            </a:pPr>
            <a:r>
              <a:rPr lang="tr-TR" sz="1800" smtClean="0"/>
              <a:t>Akaryakıtlı roketlerin kullanılması ile uzaya seyahatin mümkün olacağını savunan ve bu konuda ilk bilimsel eseri yayınlayan kişi Constantin Tsiolkovsky adlı bir Rus bilim adamıdır.</a:t>
            </a:r>
          </a:p>
          <a:p>
            <a:pPr eaLnBrk="1" hangingPunct="1">
              <a:lnSpc>
                <a:spcPct val="80000"/>
              </a:lnSpc>
            </a:pPr>
            <a:r>
              <a:rPr lang="tr-TR" sz="1800" smtClean="0"/>
              <a:t>1929 yılında ise Goddard, içinde barometre, termometre gibi ölçü araçlarının ve bir fotoğraf makinasının bulunduğu ilk roketi havaya fırlatmıştır.</a:t>
            </a:r>
          </a:p>
          <a:p>
            <a:pPr eaLnBrk="1" hangingPunct="1">
              <a:lnSpc>
                <a:spcPct val="80000"/>
              </a:lnSpc>
            </a:pPr>
            <a:r>
              <a:rPr lang="tr-TR" sz="1800" smtClean="0"/>
              <a:t>Bu çalışmalar sonucunda İkinci Dünya Savaşı'nın en güçlü silahı olan V-2 roketleri doğmuştur. Savaştan sonra von Braun planları ile birlikte Amerika'ya kaçmış ve Kaliforniya'da kurulan Cape Canaveral (şimdiki adı Cape Kennedy) Uzay Araştırmaları Merkezi'nde çalışmaya başlamıştır.</a:t>
            </a:r>
          </a:p>
          <a:p>
            <a:pPr eaLnBrk="1" hangingPunct="1">
              <a:lnSpc>
                <a:spcPct val="80000"/>
              </a:lnSpc>
            </a:pPr>
            <a:r>
              <a:rPr lang="tr-TR" sz="1800" smtClean="0"/>
              <a:t>4 Ekim 1957 tarihinde ise Ruslar dünyanın ilk yapay uydusu olan Sputnik-1'i Dünya'nın yörüngesine oturtmayı başardılar. 31 Ocak 1958'de ilk Amerikan yapay uydusu yörüngeye oturtuldu ve uzaya uydu gönderilmesi bu tarihten sonra baş döndürücü bir hızla devam etti.</a:t>
            </a:r>
          </a:p>
          <a:p>
            <a:pPr eaLnBrk="1" hangingPunct="1">
              <a:lnSpc>
                <a:spcPct val="80000"/>
              </a:lnSpc>
            </a:pPr>
            <a:r>
              <a:rPr lang="tr-TR" sz="1800" smtClean="0"/>
              <a:t>Amerikalılar, uzay çalışmalarını bir çatı altında toplamak için Ekim 1958'de NASA'yı (Ulusal Havacılık ve Uzay Dairesi) kurdular. 12 Nisan 1961'de ilk defa uzaya insanlı bir roket fırlatıldı.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fr-FR" sz="4000" b="1" smtClean="0"/>
              <a:t>Yirminci Yüzyılda Bilim</a:t>
            </a:r>
            <a:r>
              <a:rPr lang="tr-TR" sz="4000" b="1" smtClean="0"/>
              <a:t/>
            </a:r>
            <a:br>
              <a:rPr lang="tr-TR" sz="4000" b="1" smtClean="0"/>
            </a:br>
            <a:r>
              <a:rPr lang="tr-TR" sz="4000" b="1" smtClean="0"/>
              <a:t>Bilgisayar</a:t>
            </a:r>
          </a:p>
        </p:txBody>
      </p:sp>
      <p:sp>
        <p:nvSpPr>
          <p:cNvPr id="38915" name="Rectangle 3"/>
          <p:cNvSpPr>
            <a:spLocks noGrp="1" noChangeArrowheads="1"/>
          </p:cNvSpPr>
          <p:nvPr>
            <p:ph type="body" idx="1"/>
          </p:nvPr>
        </p:nvSpPr>
        <p:spPr/>
        <p:txBody>
          <a:bodyPr/>
          <a:lstStyle/>
          <a:p>
            <a:pPr eaLnBrk="1" hangingPunct="1">
              <a:lnSpc>
                <a:spcPct val="80000"/>
              </a:lnSpc>
            </a:pPr>
            <a:r>
              <a:rPr lang="tr-TR" sz="1700" smtClean="0"/>
              <a:t>1946'da, Amerikalı J. Presper Erchert ve John W.Mauchly, yüksek işlem hızına sahip tam elektronik ilk sayısal bilgisayarı geliştirdiler. 17500 civarında elektron tüpü, 1500 röle, 70000 direnç ve 10000 kondansatörden oluşmuş 30 ton ağırlığındaki bu dev makine, on haneli beş bin sayıyı bir saniye içinde toplayabiliyordu. </a:t>
            </a:r>
          </a:p>
          <a:p>
            <a:pPr eaLnBrk="1" hangingPunct="1">
              <a:lnSpc>
                <a:spcPct val="80000"/>
              </a:lnSpc>
            </a:pPr>
            <a:endParaRPr lang="tr-TR" sz="1700" smtClean="0"/>
          </a:p>
          <a:p>
            <a:pPr eaLnBrk="1" hangingPunct="1">
              <a:lnSpc>
                <a:spcPct val="80000"/>
              </a:lnSpc>
            </a:pPr>
            <a:r>
              <a:rPr lang="tr-TR" sz="1700" smtClean="0"/>
              <a:t>İlk geniş alan ağı olan </a:t>
            </a:r>
            <a:r>
              <a:rPr lang="tr-TR" sz="1700" b="1" smtClean="0"/>
              <a:t>ARPANET</a:t>
            </a:r>
            <a:r>
              <a:rPr lang="tr-TR" sz="1700" smtClean="0"/>
              <a:t> 1960'lı yılların ortasında askeri amaçlarla ortaya çıktı. Nükleer bir savaş esnasında telefon hatlarının çoğunun tahrip olması durumunda bilgisayar iletişiminin sürdürülmesi amaçlanıyordu. Internet orjinal </a:t>
            </a:r>
            <a:r>
              <a:rPr lang="tr-TR" sz="1700" b="1" smtClean="0"/>
              <a:t>ARPANET</a:t>
            </a:r>
            <a:r>
              <a:rPr lang="tr-TR" sz="1700" smtClean="0"/>
              <a:t>' den doğmuş, bağlantılı ağların dünya çapında bir kolleksiyonudur. </a:t>
            </a:r>
          </a:p>
          <a:p>
            <a:pPr eaLnBrk="1" hangingPunct="1">
              <a:lnSpc>
                <a:spcPct val="80000"/>
              </a:lnSpc>
            </a:pPr>
            <a:endParaRPr lang="tr-TR" sz="1700" smtClean="0"/>
          </a:p>
          <a:p>
            <a:pPr eaLnBrk="1" hangingPunct="1">
              <a:lnSpc>
                <a:spcPct val="80000"/>
              </a:lnSpc>
            </a:pPr>
            <a:r>
              <a:rPr lang="tr-TR" sz="1800" smtClean="0"/>
              <a:t>İlk defa Bob Khan tarafından önerilen TCP/IP mimarisinin bir sonucu olarak, internet 1970'li yıllarda olgunluğa ulaştı. TCP/IP çok sayıda bilgisayar arasında dosya transferi, elektronik posta ve uzaktan bağlanma gibi olanaklar sunan bir internet protokolüdür.</a:t>
            </a:r>
          </a:p>
          <a:p>
            <a:pPr eaLnBrk="1" hangingPunct="1">
              <a:lnSpc>
                <a:spcPct val="80000"/>
              </a:lnSpc>
            </a:pPr>
            <a:endParaRPr lang="tr-TR" sz="1800" smtClean="0"/>
          </a:p>
          <a:p>
            <a:pPr eaLnBrk="1" hangingPunct="1">
              <a:lnSpc>
                <a:spcPct val="80000"/>
              </a:lnSpc>
            </a:pPr>
            <a:r>
              <a:rPr lang="tr-TR" sz="1800" smtClean="0"/>
              <a:t>Tim Berners ve ekibi, Avrupa Parçacık fiziği laboratuvarında bilgi dağıtımı için </a:t>
            </a:r>
            <a:r>
              <a:rPr lang="tr-TR" sz="1800" b="1" i="1" smtClean="0"/>
              <a:t>Cern</a:t>
            </a:r>
            <a:r>
              <a:rPr lang="tr-TR" sz="1800" smtClean="0"/>
              <a:t> adıyla bilinen yeni bir protokol önerdiler. Bu protokol 1991 yılında günümüzde de yaygın olarak kullanılan www (world wide web) adını aldı.</a:t>
            </a:r>
            <a:endParaRPr lang="tr-TR" sz="17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b="1" smtClean="0"/>
              <a:t>Osmanlılar Dönemi'nde Bilim</a:t>
            </a:r>
            <a:endParaRPr lang="tr-TR" b="1" smtClean="0"/>
          </a:p>
        </p:txBody>
      </p:sp>
      <p:sp>
        <p:nvSpPr>
          <p:cNvPr id="39939" name="Rectangle 3"/>
          <p:cNvSpPr>
            <a:spLocks noGrp="1" noChangeArrowheads="1"/>
          </p:cNvSpPr>
          <p:nvPr>
            <p:ph type="body" idx="1"/>
          </p:nvPr>
        </p:nvSpPr>
        <p:spPr>
          <a:xfrm>
            <a:off x="457200" y="1341438"/>
            <a:ext cx="8229600" cy="4525962"/>
          </a:xfrm>
        </p:spPr>
        <p:txBody>
          <a:bodyPr/>
          <a:lstStyle/>
          <a:p>
            <a:pPr eaLnBrk="1" hangingPunct="1">
              <a:lnSpc>
                <a:spcPct val="80000"/>
              </a:lnSpc>
              <a:buFontTx/>
              <a:buNone/>
            </a:pPr>
            <a:endParaRPr lang="tr-TR" sz="900" smtClean="0"/>
          </a:p>
          <a:p>
            <a:pPr eaLnBrk="1" hangingPunct="1">
              <a:lnSpc>
                <a:spcPct val="80000"/>
              </a:lnSpc>
            </a:pPr>
            <a:r>
              <a:rPr lang="tr-TR" sz="1600" smtClean="0"/>
              <a:t>Osmanlılar döneminde yaşamış olan Türk bilginlerinin bilimsel faaliyetleri hakkındaki bilgilerimiz yeterli değildir. Çoğu, zamanın bilim dili olan Arapça ile yazılmış bilimsel eserlerin büyük bir kısmı henüz incelenmediği için, Osmanlı bilim tarihine ilişkin genel yargılarda bulunmaktan şimdilik kaçınmak gerekir.</a:t>
            </a:r>
          </a:p>
          <a:p>
            <a:pPr eaLnBrk="1" hangingPunct="1">
              <a:lnSpc>
                <a:spcPct val="80000"/>
              </a:lnSpc>
            </a:pPr>
            <a:r>
              <a:rPr lang="tr-TR" sz="1600" smtClean="0"/>
              <a:t>İslam aydınlanmasının ürünleri olan İbn Rüşt ve İbn Sina‘nın eserleri batı dillerine elli yıllık bir zaman sonra çevrilmişken, Avrupa’da rasyonalizmin başlangıcı sayılan Descartes’ in “Metod Üzerine Konuşmalar” isimli kitabı maalesef Türkçe’ye 250 yıl sonra çevrilmiştir.</a:t>
            </a:r>
          </a:p>
          <a:p>
            <a:pPr eaLnBrk="1" hangingPunct="1">
              <a:lnSpc>
                <a:spcPct val="80000"/>
              </a:lnSpc>
            </a:pPr>
            <a:r>
              <a:rPr lang="tr-TR" sz="1600" smtClean="0"/>
              <a:t>Ancak XVI. yüzyılın ünlü bilginlerinden Takîyüddîn'in astronomi ve matematik sahalarındaki çalışmaları, gelişmiş bir bilimsel bilgi birikimine ilişkin çok güçlü ipuçları vermektedir.</a:t>
            </a:r>
          </a:p>
          <a:p>
            <a:pPr eaLnBrk="1" hangingPunct="1">
              <a:lnSpc>
                <a:spcPct val="80000"/>
              </a:lnSpc>
            </a:pPr>
            <a:r>
              <a:rPr lang="tr-TR" sz="1600" smtClean="0"/>
              <a:t>Osmanlılar dönemindeki bilimsel etkinlikler, Gelenekçi Dönem ve Yenilikçi Dönem olarak adlandırabileceğimiz iki ayrı başlık altında incelenebilir. Osmanlı Devleti'nin kuruluşundan İstanbul Gözlemevi'nin yıkılışına kadar geçen birinci dönemde, bilimsel araştırmalar Selçuklular aracılığıyla İslâmî birikimden aktarılan geleneksel kuramlar çerçevesinde yürütülmüşken, İstanbul Gözlemevi'nin yıkılışından Türkiye Devleti'nin kuruluşuna kadar geçen ikinci dönemde, başta matematik, astronomi, coğrafya, tıp ve mühendislik alanları olmak üzere Batı'dan aktarılan yeni kuramlara dayandırılmıştır.</a:t>
            </a:r>
          </a:p>
          <a:p>
            <a:pPr eaLnBrk="1" hangingPunct="1">
              <a:lnSpc>
                <a:spcPct val="80000"/>
              </a:lnSpc>
            </a:pPr>
            <a:r>
              <a:rPr lang="tr-TR" sz="1600" smtClean="0"/>
              <a:t>Osmanlıların en çok ilgilenmiş oldukları bilimlerin başında coğrafya gelmektedir. Özellikle </a:t>
            </a:r>
            <a:r>
              <a:rPr lang="tr-TR" sz="1600" smtClean="0">
                <a:hlinkClick r:id="rId3" action="ppaction://hlinkfile"/>
              </a:rPr>
              <a:t>Pirî Reis</a:t>
            </a:r>
            <a:r>
              <a:rPr lang="tr-TR" sz="1600" smtClean="0"/>
              <a:t> ile </a:t>
            </a:r>
            <a:r>
              <a:rPr lang="tr-TR" sz="1600" smtClean="0">
                <a:hlinkClick r:id="rId4" action="ppaction://hlinkfile"/>
              </a:rPr>
              <a:t>Seydî Ali Reis</a:t>
            </a:r>
            <a:r>
              <a:rPr lang="tr-TR" sz="1600" smtClean="0"/>
              <a:t>'in yapıtlarıyla deniz coğrafyası, </a:t>
            </a:r>
            <a:r>
              <a:rPr lang="tr-TR" sz="1600" smtClean="0">
                <a:hlinkClick r:id="rId5" action="ppaction://hlinkfile"/>
              </a:rPr>
              <a:t>Katip Çelebi</a:t>
            </a:r>
            <a:r>
              <a:rPr lang="tr-TR" sz="1600" smtClean="0"/>
              <a:t> ile </a:t>
            </a:r>
            <a:r>
              <a:rPr lang="tr-TR" sz="1600" smtClean="0">
                <a:hlinkClick r:id="rId6" action="ppaction://hlinkfile"/>
              </a:rPr>
              <a:t>Evliya Çelebi</a:t>
            </a:r>
            <a:r>
              <a:rPr lang="tr-TR" sz="1600" smtClean="0"/>
              <a:t>'nin yapıtlarıyla da kara coğrafyası büyük bir gelişme göstermiştir.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4000" b="1" smtClean="0"/>
              <a:t>CUMHURİYET DÖNEMİ'NDE BİLİM</a:t>
            </a:r>
            <a:r>
              <a:rPr lang="en-GB" sz="4000" smtClean="0"/>
              <a:t> </a:t>
            </a:r>
            <a:endParaRPr lang="tr-TR" sz="4000" smtClean="0"/>
          </a:p>
        </p:txBody>
      </p:sp>
      <p:sp>
        <p:nvSpPr>
          <p:cNvPr id="40963" name="Rectangle 3"/>
          <p:cNvSpPr>
            <a:spLocks noGrp="1" noChangeArrowheads="1"/>
          </p:cNvSpPr>
          <p:nvPr>
            <p:ph type="body" idx="1"/>
          </p:nvPr>
        </p:nvSpPr>
        <p:spPr/>
        <p:txBody>
          <a:bodyPr/>
          <a:lstStyle/>
          <a:p>
            <a:pPr eaLnBrk="1" hangingPunct="1">
              <a:lnSpc>
                <a:spcPct val="80000"/>
              </a:lnSpc>
            </a:pPr>
            <a:r>
              <a:rPr lang="tr-TR" sz="1900" smtClean="0"/>
              <a:t>Cumhuriyet Dönemi'nde astronomi alanında ilk büyük atılım Atatürk'ün gerçekleştirdiği 1933 Üniversite Reformu ile İstanbul Üniversitesi'nde Astronomi Enstitüsü'nün kurulmasıyla başlamıştır. Daha sonra 1944 yılında Ankara Üniversitesi Astronomi Enstitüsü açılmış ve burada da önemli çalışmalar yapılmıştır.</a:t>
            </a:r>
          </a:p>
          <a:p>
            <a:pPr eaLnBrk="1" hangingPunct="1">
              <a:lnSpc>
                <a:spcPct val="80000"/>
              </a:lnSpc>
            </a:pPr>
            <a:r>
              <a:rPr lang="tr-TR" sz="1900" smtClean="0"/>
              <a:t>Fizikte ilk doktora yapan bilim adamımız 1927-1930 yılları arasında Paris Fen Fakültesi'nde molekül fiziği alanında doktorasını tamamlayan </a:t>
            </a:r>
            <a:r>
              <a:rPr lang="tr-TR" sz="1900" smtClean="0">
                <a:hlinkClick r:id="rId3" action="ppaction://hlinkfile"/>
              </a:rPr>
              <a:t>Fahir Yeniçay</a:t>
            </a:r>
            <a:r>
              <a:rPr lang="tr-TR" sz="1900" smtClean="0"/>
              <a:t> olmuştur. Kuramsal fizik konularında ise, temel parçacık fiziği, genel görelilik ve istatistik fizik gibi geniş bir yelpazede çalışmış olan </a:t>
            </a:r>
            <a:r>
              <a:rPr lang="tr-TR" sz="1900" smtClean="0">
                <a:hlinkClick r:id="rId4" action="ppaction://hlinkfile"/>
              </a:rPr>
              <a:t>Feza Gürsey</a:t>
            </a:r>
            <a:r>
              <a:rPr lang="tr-TR" sz="1900" smtClean="0"/>
              <a:t> önemli bir fizikçidir.</a:t>
            </a:r>
          </a:p>
          <a:p>
            <a:pPr eaLnBrk="1" hangingPunct="1">
              <a:lnSpc>
                <a:spcPct val="80000"/>
              </a:lnSpc>
            </a:pPr>
            <a:r>
              <a:rPr lang="tr-TR" sz="1900" smtClean="0"/>
              <a:t>Cumhuriyet Dönemi'nde kimya çalışmaları, 1918 yılında İstanbul Üniversitesi'nde Kimya Enstitüsünün kurulmasıyla başlamıştır.</a:t>
            </a:r>
          </a:p>
          <a:p>
            <a:pPr eaLnBrk="1" hangingPunct="1">
              <a:lnSpc>
                <a:spcPct val="80000"/>
              </a:lnSpc>
            </a:pPr>
            <a:r>
              <a:rPr lang="tr-TR" sz="1900" smtClean="0"/>
              <a:t>Cumhuriyet Dönemi'nde biyoloji çalışmaları tarihi İstanbul Üniversitesi Biyoloji Bölümü'nün kuruluşuyla başlamıştır. Avrupa'ya giden genç araştırmacıların Türkiye'ye dönmeleri ve Alman hocalarla birlikte çalışmalara başlamalarıyla bu konudaki araştırmalar sürdürülmüştür. Önce bitki ve hayvan sınıflandırılmasıyla ilgili çalışmalar yapılmış, İstanbul Üniversitesi Biyoloji Bölümü'nde değişik canlı gruplarının koleksiyonları oluşturulmuştur.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smtClean="0"/>
              <a:t>Bilim Tarihinin Tarihi</a:t>
            </a:r>
          </a:p>
        </p:txBody>
      </p:sp>
      <p:sp>
        <p:nvSpPr>
          <p:cNvPr id="5123" name="Rectangle 3"/>
          <p:cNvSpPr>
            <a:spLocks noGrp="1" noChangeArrowheads="1"/>
          </p:cNvSpPr>
          <p:nvPr>
            <p:ph type="body" idx="1"/>
          </p:nvPr>
        </p:nvSpPr>
        <p:spPr/>
        <p:txBody>
          <a:bodyPr/>
          <a:lstStyle/>
          <a:p>
            <a:pPr eaLnBrk="1" hangingPunct="1"/>
            <a:r>
              <a:rPr lang="tr-TR" sz="2800" smtClean="0"/>
              <a:t>Bir bilimsel araştırma etkinliği olarak bilim tarihi, bilimin gündelik hayatı büyük ölçüde etkilediği 20 yy’ ın başlarında ortaya çıkmıştır.</a:t>
            </a:r>
          </a:p>
          <a:p>
            <a:pPr eaLnBrk="1" hangingPunct="1"/>
            <a:r>
              <a:rPr lang="tr-TR" sz="2800" smtClean="0"/>
              <a:t>Sistematik bir faaliyet alanı olarak varlığını duyurması ünlü Amerikalı bilim tarihçisi George Sarton’ un “Bilim Tarihi” (History of Science) isimli anıtsal kitabıyla mümkün olmuştur.</a:t>
            </a:r>
          </a:p>
          <a:p>
            <a:pPr eaLnBrk="1" hangingPunct="1"/>
            <a:r>
              <a:rPr lang="tr-TR" sz="2800" smtClean="0"/>
              <a:t>Bilim tarihini Türkiye’ de akademik düzleme taşıyan kişi Ord. Prof. Dr. Aydın Sayılı’dır.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tr-TR" smtClean="0"/>
              <a:t>KAYNAKLAR</a:t>
            </a:r>
          </a:p>
        </p:txBody>
      </p:sp>
      <p:sp>
        <p:nvSpPr>
          <p:cNvPr id="41987" name="Rectangle 3"/>
          <p:cNvSpPr>
            <a:spLocks noGrp="1" noChangeArrowheads="1"/>
          </p:cNvSpPr>
          <p:nvPr>
            <p:ph type="body" idx="1"/>
          </p:nvPr>
        </p:nvSpPr>
        <p:spPr/>
        <p:txBody>
          <a:bodyPr/>
          <a:lstStyle/>
          <a:p>
            <a:pPr eaLnBrk="1" hangingPunct="1">
              <a:lnSpc>
                <a:spcPct val="90000"/>
              </a:lnSpc>
            </a:pPr>
            <a:r>
              <a:rPr lang="tr-TR" sz="2400" smtClean="0"/>
              <a:t>George Sarton, Bilim Tarihinde Yöntem, Doruk yayınları</a:t>
            </a:r>
          </a:p>
          <a:p>
            <a:pPr eaLnBrk="1" hangingPunct="1">
              <a:lnSpc>
                <a:spcPct val="90000"/>
              </a:lnSpc>
            </a:pPr>
            <a:r>
              <a:rPr lang="tr-TR" sz="2400" smtClean="0"/>
              <a:t>Bilim Tarihi’ne Giriş, Sevim Tekeli vg, Nobel yayınları</a:t>
            </a:r>
          </a:p>
          <a:p>
            <a:pPr eaLnBrk="1" hangingPunct="1">
              <a:lnSpc>
                <a:spcPct val="90000"/>
              </a:lnSpc>
            </a:pPr>
            <a:r>
              <a:rPr lang="tr-TR" sz="2400" smtClean="0"/>
              <a:t>Bilim Tarihi, Cemal Yıldırım, Remzi yayınları</a:t>
            </a:r>
          </a:p>
          <a:p>
            <a:pPr eaLnBrk="1" hangingPunct="1">
              <a:lnSpc>
                <a:spcPct val="90000"/>
              </a:lnSpc>
            </a:pPr>
            <a:r>
              <a:rPr lang="tr-TR" sz="2400" smtClean="0"/>
              <a:t>Bilim Tarihi, Colin Ronan, TUBİTAK yayınları</a:t>
            </a:r>
          </a:p>
          <a:p>
            <a:pPr eaLnBrk="1" hangingPunct="1">
              <a:lnSpc>
                <a:spcPct val="90000"/>
              </a:lnSpc>
            </a:pPr>
            <a:r>
              <a:rPr lang="tr-TR" sz="2400" smtClean="0"/>
              <a:t>Osman Gürel, Doğa Bilimleri Tarihi, İmge yayınları</a:t>
            </a:r>
          </a:p>
          <a:p>
            <a:pPr eaLnBrk="1" hangingPunct="1">
              <a:lnSpc>
                <a:spcPct val="90000"/>
              </a:lnSpc>
            </a:pPr>
            <a:r>
              <a:rPr lang="tr-TR" sz="2400" smtClean="0"/>
              <a:t>Muammer Sencer, Bilim Tarihinde Dönüm Noktaları, Say yayınları</a:t>
            </a:r>
          </a:p>
          <a:p>
            <a:pPr eaLnBrk="1" hangingPunct="1">
              <a:lnSpc>
                <a:spcPct val="90000"/>
              </a:lnSpc>
            </a:pPr>
            <a:r>
              <a:rPr lang="tr-TR" sz="2400" smtClean="0"/>
              <a:t>İslam’ da Bilim ve Teknik, Fuat Sezgin, Kültür Bakanlığı yayınları</a:t>
            </a:r>
          </a:p>
          <a:p>
            <a:pPr eaLnBrk="1" hangingPunct="1">
              <a:lnSpc>
                <a:spcPct val="90000"/>
              </a:lnSpc>
            </a:pPr>
            <a:r>
              <a:rPr lang="tr-TR" sz="2400" smtClean="0"/>
              <a:t>İsaac Asimov, Bilim ve Buluşlar Tarihi, İmge yayınları</a:t>
            </a:r>
          </a:p>
          <a:p>
            <a:pPr eaLnBrk="1" hangingPunct="1">
              <a:lnSpc>
                <a:spcPct val="90000"/>
              </a:lnSpc>
            </a:pPr>
            <a:endParaRPr lang="tr-TR"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230438" y="398463"/>
            <a:ext cx="5086350" cy="366712"/>
          </a:xfrm>
          <a:prstGeom prst="rect">
            <a:avLst/>
          </a:prstGeom>
          <a:noFill/>
          <a:ln w="9525" algn="ctr">
            <a:noFill/>
            <a:miter lim="800000"/>
            <a:headEnd/>
            <a:tailEnd/>
          </a:ln>
        </p:spPr>
        <p:txBody>
          <a:bodyPr wrap="none" anchor="ctr">
            <a:spAutoFit/>
          </a:bodyPr>
          <a:lstStyle/>
          <a:p>
            <a:pPr>
              <a:lnSpc>
                <a:spcPct val="100000"/>
              </a:lnSpc>
              <a:spcBef>
                <a:spcPct val="0"/>
              </a:spcBef>
              <a:buFontTx/>
              <a:buNone/>
            </a:pPr>
            <a:r>
              <a:rPr lang="tr-TR">
                <a:solidFill>
                  <a:srgbClr val="000000"/>
                </a:solidFill>
                <a:cs typeface="Times New Roman" pitchFamily="18" charset="0"/>
              </a:rPr>
              <a:t>Keşifler ve İcatlar Sürecine Tarihsel Bir Bak</a:t>
            </a:r>
            <a:r>
              <a:rPr lang="tr-TR">
                <a:solidFill>
                  <a:srgbClr val="000000"/>
                </a:solidFill>
              </a:rPr>
              <a:t>ış</a:t>
            </a:r>
            <a:endParaRPr lang="tr-TR"/>
          </a:p>
        </p:txBody>
      </p:sp>
      <p:graphicFrame>
        <p:nvGraphicFramePr>
          <p:cNvPr id="18435" name="Group 3"/>
          <p:cNvGraphicFramePr>
            <a:graphicFrameLocks noGrp="1"/>
          </p:cNvGraphicFramePr>
          <p:nvPr/>
        </p:nvGraphicFramePr>
        <p:xfrm>
          <a:off x="358775" y="908050"/>
          <a:ext cx="8316913" cy="5391151"/>
        </p:xfrm>
        <a:graphic>
          <a:graphicData uri="http://schemas.openxmlformats.org/drawingml/2006/table">
            <a:tbl>
              <a:tblPr/>
              <a:tblGrid>
                <a:gridCol w="1527175"/>
                <a:gridCol w="3857625"/>
                <a:gridCol w="2932113"/>
              </a:tblGrid>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Dönem</a:t>
                      </a:r>
                      <a:endParaRPr kumimoji="0" lang="tr-TR"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Times New Roman" pitchFamily="18" charset="0"/>
                          <a:cs typeface="Times New Roman" pitchFamily="18" charset="0"/>
                        </a:rPr>
                        <a:t>Belli Başlı Bilimsel İlerlemeler</a:t>
                      </a:r>
                      <a:endParaRPr kumimoji="0" lang="tr-TR" sz="12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Times New Roman" pitchFamily="18" charset="0"/>
                          <a:cs typeface="Times New Roman" pitchFamily="18" charset="0"/>
                        </a:rPr>
                        <a:t>Enerji Kaynağı</a:t>
                      </a:r>
                      <a:endParaRPr kumimoji="0" lang="tr-TR" sz="12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M.Ö. 5000’ e kadar</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Tarım, hayvancılık, makara, palanga, tekerlek, dokuma, çömlekçilik, bitkisel ve hayvansal ilaçlar.</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insan, hayvan.</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M.Ö. 5000-M.Ö. 1000</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Astronomi, yazı, matematik, geometri, takvim. (Babil, Sümer, Mısır, Çin, Hindistan)</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insan, hayvan.</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M.Ö. 1000-M.S. 400</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Astronomi, mimarlık, fizik, mühendislik. (Yunan uygarlığı, Roma)</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insan, hayvan, rüzgar</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M.S. 400-M.S. 1450</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Matematik, tıp, astronomi, kimya. (İslam Dünyası)</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insan, hayvan, rüzgar</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M.S.1450-M.S. 1700</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Matbaanın ve barometrenin icadı, Amerika'nın keşfi, modern astronomi ve Newton mekaniği. (Batı Avrupa)</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insan, hayvan, rüzgar</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M.S. 1700-M.S. 1850</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Telgraf, buhar makinesi, lokomotif, fotoğraf, dikiş makinesi, eter. (Batı Avrupa)</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insan, hayvan, rüzgar, kömür-buhar</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17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M.S.1850-M.S. 1950</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İçten yanmalı motor, dinamit, daktilo, telefon, fonograf, ampul, elektrikli tren, otomobil, elektromanyetik dalga, gramofon, radyo dalgası, sinema maki­nesi, teyp, motorlu uçak, elektronik vakum tüpü (diyot), radyo, SONAR, faks makinesi, elektrikli buzdolabı, televizyon,   radar, penisilin, helikopter, fotokopi makinesi, atom bombası, transistor. (ABD, Batı Avrupa)</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Kömür - buhar, hidroelektrik, petrol, rüzgar.</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2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M.S. 1950-M.S. 2000</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Bilgisayar, uydu, lazer,   kompakt disk (CD), Windows işletim sistemi, World Wide Web, ATM cihazları, mobil telefon, genetik kopyalama, insanin gen haritasını keşfetmesi.  (ABD, Batı Avrupa, Japonya)</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Times New Roman" pitchFamily="18" charset="0"/>
                          <a:cs typeface="Times New Roman" pitchFamily="18" charset="0"/>
                        </a:rPr>
                        <a:t>Hidroelektrik, petrol, doğalgaz, nükleer enerji, rüzgar, güneş.</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89" name="Rectangle 45"/>
          <p:cNvSpPr>
            <a:spLocks noChangeArrowheads="1"/>
          </p:cNvSpPr>
          <p:nvPr/>
        </p:nvSpPr>
        <p:spPr bwMode="auto">
          <a:xfrm>
            <a:off x="0" y="7081838"/>
            <a:ext cx="9144000" cy="0"/>
          </a:xfrm>
          <a:prstGeom prst="rect">
            <a:avLst/>
          </a:prstGeom>
          <a:noFill/>
          <a:ln w="9525" algn="ctr">
            <a:noFill/>
            <a:miter lim="800000"/>
            <a:headEnd/>
            <a:tailEnd/>
          </a:ln>
        </p:spPr>
        <p:txBody>
          <a:bodyPr wrap="none" anchor="ctr">
            <a:spAutoFit/>
          </a:bodyPr>
          <a:lstStyle/>
          <a:p>
            <a:pPr>
              <a:lnSpc>
                <a:spcPct val="100000"/>
              </a:lnSpc>
              <a:spcBef>
                <a:spcPct val="0"/>
              </a:spcBef>
              <a:buFontTx/>
              <a:buNone/>
            </a:pPr>
            <a:endParaRPr lang="tr-TR"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smtClean="0"/>
              <a:t>Tarihsel Dönemler</a:t>
            </a:r>
          </a:p>
        </p:txBody>
      </p:sp>
      <p:sp>
        <p:nvSpPr>
          <p:cNvPr id="7171" name="Rectangle 3"/>
          <p:cNvSpPr>
            <a:spLocks noGrp="1" noChangeArrowheads="1"/>
          </p:cNvSpPr>
          <p:nvPr>
            <p:ph type="body" idx="1"/>
          </p:nvPr>
        </p:nvSpPr>
        <p:spPr/>
        <p:txBody>
          <a:bodyPr/>
          <a:lstStyle/>
          <a:p>
            <a:pPr eaLnBrk="1" hangingPunct="1">
              <a:lnSpc>
                <a:spcPct val="90000"/>
              </a:lnSpc>
            </a:pPr>
            <a:r>
              <a:rPr lang="tr-TR" sz="2400" smtClean="0"/>
              <a:t>Eskiçağda Bilim (Çin, Hindistan, Mezapotamya, Mısır)</a:t>
            </a:r>
          </a:p>
          <a:p>
            <a:pPr eaLnBrk="1" hangingPunct="1">
              <a:lnSpc>
                <a:spcPct val="90000"/>
              </a:lnSpc>
            </a:pPr>
            <a:r>
              <a:rPr lang="tr-TR" sz="2400" smtClean="0"/>
              <a:t>Antik Yunan’ da Bilim (Helenik Çağ, Helenistik Çağ)</a:t>
            </a:r>
          </a:p>
          <a:p>
            <a:pPr eaLnBrk="1" hangingPunct="1">
              <a:lnSpc>
                <a:spcPct val="90000"/>
              </a:lnSpc>
            </a:pPr>
            <a:r>
              <a:rPr lang="tr-TR" sz="2400" smtClean="0"/>
              <a:t>Romalılar Döneminde Bilim</a:t>
            </a:r>
          </a:p>
          <a:p>
            <a:pPr eaLnBrk="1" hangingPunct="1">
              <a:lnSpc>
                <a:spcPct val="90000"/>
              </a:lnSpc>
            </a:pPr>
            <a:r>
              <a:rPr lang="tr-TR" sz="2400" smtClean="0"/>
              <a:t>Ortaçağda Bilim (Hristiyan Dünyasında Bilim)</a:t>
            </a:r>
          </a:p>
          <a:p>
            <a:pPr eaLnBrk="1" hangingPunct="1">
              <a:lnSpc>
                <a:spcPct val="90000"/>
              </a:lnSpc>
            </a:pPr>
            <a:r>
              <a:rPr lang="tr-TR" sz="2400" smtClean="0"/>
              <a:t>Ortaçağda Bilim (İslam Dünyasında Bilim)</a:t>
            </a:r>
          </a:p>
          <a:p>
            <a:pPr eaLnBrk="1" hangingPunct="1">
              <a:lnSpc>
                <a:spcPct val="90000"/>
              </a:lnSpc>
            </a:pPr>
            <a:r>
              <a:rPr lang="tr-TR" sz="2400" smtClean="0"/>
              <a:t>Yeniçağda Bilim (Rönesans, Bilimsel Devrimin Doğuşu ve Aydınlanma Dönemleri)</a:t>
            </a:r>
          </a:p>
          <a:p>
            <a:pPr eaLnBrk="1" hangingPunct="1">
              <a:lnSpc>
                <a:spcPct val="90000"/>
              </a:lnSpc>
            </a:pPr>
            <a:r>
              <a:rPr lang="tr-TR" sz="2400" smtClean="0"/>
              <a:t>19. yy’ da Bilim (Sanayi Devrimi)</a:t>
            </a:r>
          </a:p>
          <a:p>
            <a:pPr eaLnBrk="1" hangingPunct="1">
              <a:lnSpc>
                <a:spcPct val="90000"/>
              </a:lnSpc>
            </a:pPr>
            <a:r>
              <a:rPr lang="tr-TR" sz="2400" smtClean="0"/>
              <a:t>20 yy’ da Bilim </a:t>
            </a:r>
          </a:p>
          <a:p>
            <a:pPr eaLnBrk="1" hangingPunct="1">
              <a:lnSpc>
                <a:spcPct val="90000"/>
              </a:lnSpc>
            </a:pPr>
            <a:r>
              <a:rPr lang="tr-TR" sz="2400" smtClean="0"/>
              <a:t>Türk Dünyasında Bilim (Osmanlı ve Türkiye Cumhuriyeti)</a:t>
            </a:r>
          </a:p>
          <a:p>
            <a:pPr eaLnBrk="1" hangingPunct="1">
              <a:lnSpc>
                <a:spcPct val="90000"/>
              </a:lnSpc>
            </a:pPr>
            <a:endParaRPr lang="tr-TR" sz="2400" smtClean="0"/>
          </a:p>
          <a:p>
            <a:pPr eaLnBrk="1" hangingPunct="1">
              <a:lnSpc>
                <a:spcPct val="90000"/>
              </a:lnSpc>
            </a:pPr>
            <a:endParaRPr lang="tr-TR" sz="2400" smtClean="0"/>
          </a:p>
          <a:p>
            <a:pPr eaLnBrk="1" hangingPunct="1">
              <a:lnSpc>
                <a:spcPct val="90000"/>
              </a:lnSpc>
            </a:pPr>
            <a:endParaRPr lang="tr-TR"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850900"/>
          </a:xfrm>
        </p:spPr>
        <p:txBody>
          <a:bodyPr/>
          <a:lstStyle/>
          <a:p>
            <a:pPr eaLnBrk="1" hangingPunct="1"/>
            <a:r>
              <a:rPr lang="tr-TR" sz="4000" b="1" smtClean="0"/>
              <a:t>Eskiçağda Bilim - Çin’ de Bilim</a:t>
            </a:r>
          </a:p>
        </p:txBody>
      </p:sp>
      <p:sp>
        <p:nvSpPr>
          <p:cNvPr id="8195" name="Rectangle 3"/>
          <p:cNvSpPr>
            <a:spLocks noGrp="1" noChangeArrowheads="1"/>
          </p:cNvSpPr>
          <p:nvPr>
            <p:ph type="body" idx="1"/>
          </p:nvPr>
        </p:nvSpPr>
        <p:spPr>
          <a:xfrm>
            <a:off x="457200" y="1135063"/>
            <a:ext cx="8229600" cy="5389562"/>
          </a:xfrm>
        </p:spPr>
        <p:txBody>
          <a:bodyPr/>
          <a:lstStyle/>
          <a:p>
            <a:pPr algn="just" eaLnBrk="1" hangingPunct="1">
              <a:lnSpc>
                <a:spcPct val="80000"/>
              </a:lnSpc>
            </a:pPr>
            <a:r>
              <a:rPr lang="tr-TR" sz="2400" smtClean="0"/>
              <a:t>Eski Çin'de kullanılan sayı sistemi on tabanlıdır. </a:t>
            </a:r>
          </a:p>
          <a:p>
            <a:pPr algn="just" eaLnBrk="1" hangingPunct="1">
              <a:lnSpc>
                <a:spcPct val="80000"/>
              </a:lnSpc>
            </a:pPr>
            <a:r>
              <a:rPr lang="tr-TR" sz="2400" smtClean="0"/>
              <a:t>Takvim hesaplamalarında, diğer uygarlıkların Güneş veya Ay'ı esas almalarına karşın, Çin uygarlığında yıldızlar esas alınmıştır ve diğer sistemlerde yıllık hesaplamalar kullanılırken, burada günlük hesaplamalar kullanılmıştır. </a:t>
            </a:r>
          </a:p>
          <a:p>
            <a:pPr algn="just" eaLnBrk="1" hangingPunct="1">
              <a:lnSpc>
                <a:spcPct val="80000"/>
              </a:lnSpc>
            </a:pPr>
            <a:r>
              <a:rPr lang="tr-TR" sz="2400" smtClean="0"/>
              <a:t>İlk süpernova gözlemi: MÖ 1054 (Yengeç Bulutsusu)</a:t>
            </a:r>
          </a:p>
          <a:p>
            <a:pPr algn="just" eaLnBrk="1" hangingPunct="1">
              <a:lnSpc>
                <a:spcPct val="80000"/>
              </a:lnSpc>
            </a:pPr>
            <a:r>
              <a:rPr lang="tr-TR" sz="2400" smtClean="0"/>
              <a:t>İlk ay tutulması gözlemi: MÖ 1361</a:t>
            </a:r>
          </a:p>
          <a:p>
            <a:pPr algn="just" eaLnBrk="1" hangingPunct="1">
              <a:lnSpc>
                <a:spcPct val="80000"/>
              </a:lnSpc>
            </a:pPr>
            <a:r>
              <a:rPr lang="tr-TR" sz="2400" smtClean="0"/>
              <a:t>İlk kuyrukluyıldız gözlemi: MÖ 240 (Halley)</a:t>
            </a:r>
          </a:p>
          <a:p>
            <a:pPr algn="just" eaLnBrk="1" hangingPunct="1">
              <a:lnSpc>
                <a:spcPct val="80000"/>
              </a:lnSpc>
            </a:pPr>
            <a:r>
              <a:rPr lang="tr-TR" sz="2400" smtClean="0"/>
              <a:t>İlk güneş lekeleri gözlemi: MÖ 100 </a:t>
            </a:r>
          </a:p>
          <a:p>
            <a:pPr algn="just" eaLnBrk="1" hangingPunct="1">
              <a:lnSpc>
                <a:spcPct val="80000"/>
              </a:lnSpc>
            </a:pPr>
            <a:r>
              <a:rPr lang="tr-TR" sz="2400" smtClean="0"/>
              <a:t>Geleneksel Çin tıbbının tedavi şekillerinden olan masaj ve akupunktur yöntemleri günümüzde de kullanılmaktadır. </a:t>
            </a:r>
          </a:p>
          <a:p>
            <a:pPr algn="just" eaLnBrk="1" hangingPunct="1">
              <a:lnSpc>
                <a:spcPct val="80000"/>
              </a:lnSpc>
            </a:pPr>
            <a:r>
              <a:rPr lang="tr-TR" sz="2400" smtClean="0"/>
              <a:t>Pusula, matbaa, kağıt ve barut gibi teknik buluşlar, Avrupa'ya Çin'den götürülmüştür. Kağıdın Çinde kullanımı MÖ 100 lere, barutun kullanımı </a:t>
            </a:r>
            <a:r>
              <a:rPr lang="tr-TR" sz="2300" smtClean="0"/>
              <a:t>ise MS 10 yy a dayanır.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4450"/>
            <a:ext cx="8229600" cy="936625"/>
          </a:xfrm>
        </p:spPr>
        <p:txBody>
          <a:bodyPr/>
          <a:lstStyle/>
          <a:p>
            <a:pPr eaLnBrk="1" hangingPunct="1"/>
            <a:r>
              <a:rPr lang="tr-TR" sz="3600" b="1" smtClean="0"/>
              <a:t>Eskiçağda Bilim - Hindistan’ da Bilim</a:t>
            </a:r>
          </a:p>
        </p:txBody>
      </p:sp>
      <p:sp>
        <p:nvSpPr>
          <p:cNvPr id="9219" name="Rectangle 3"/>
          <p:cNvSpPr>
            <a:spLocks noGrp="1" noChangeArrowheads="1"/>
          </p:cNvSpPr>
          <p:nvPr>
            <p:ph type="body" idx="1"/>
          </p:nvPr>
        </p:nvSpPr>
        <p:spPr>
          <a:xfrm>
            <a:off x="468313" y="1208088"/>
            <a:ext cx="8229600" cy="4525962"/>
          </a:xfrm>
        </p:spPr>
        <p:txBody>
          <a:bodyPr/>
          <a:lstStyle/>
          <a:p>
            <a:pPr algn="just" eaLnBrk="1" hangingPunct="1">
              <a:lnSpc>
                <a:spcPct val="80000"/>
              </a:lnSpc>
            </a:pPr>
            <a:r>
              <a:rPr lang="tr-TR" sz="1900" smtClean="0"/>
              <a:t>Hindistan'da kullanılan sayı sistemi, on tabanlıdır (MÖ 50). Sıfırı ilk defa Hintli matematikçiler kullanmıştır (MÖ 300). </a:t>
            </a:r>
          </a:p>
          <a:p>
            <a:pPr algn="just" eaLnBrk="1" hangingPunct="1">
              <a:lnSpc>
                <a:spcPct val="80000"/>
              </a:lnSpc>
            </a:pPr>
            <a:r>
              <a:rPr lang="tr-TR" sz="1900" smtClean="0"/>
              <a:t>Daha sonra Pythagorasçılara mal edilecek olan Pythagoras Teoremi'nin çözümü ile ilgili erken çözüm örneklerine Hintlilerin geometrik metinlerinde rastlamak mümkündür.</a:t>
            </a:r>
          </a:p>
          <a:p>
            <a:pPr algn="just" eaLnBrk="1" hangingPunct="1">
              <a:lnSpc>
                <a:spcPct val="80000"/>
              </a:lnSpc>
            </a:pPr>
            <a:r>
              <a:rPr lang="tr-TR" sz="1900" smtClean="0"/>
              <a:t>Cebir alanında birinci ve ikinci derece denklem çözümleriyle ilgilenmişler.</a:t>
            </a:r>
          </a:p>
          <a:p>
            <a:pPr algn="just" eaLnBrk="1" hangingPunct="1">
              <a:lnSpc>
                <a:spcPct val="80000"/>
              </a:lnSpc>
            </a:pPr>
            <a:r>
              <a:rPr lang="tr-TR" sz="1900" smtClean="0"/>
              <a:t>Hintlilerin evreni Yer merkezlidir ve astronomiden söz eden metinlerde Ay ve Güneş'in hareketleri ve tutulmaları, Yer, Merkür, Venüs, Mars, Jüpiter ve Satürn'ün hareketleri, Yer ve Güneş'in birbirlerine uzaklıkları hakkında bilgiler verilmiştir. </a:t>
            </a:r>
          </a:p>
          <a:p>
            <a:pPr algn="just" eaLnBrk="1" hangingPunct="1">
              <a:lnSpc>
                <a:spcPct val="80000"/>
              </a:lnSpc>
            </a:pPr>
            <a:r>
              <a:rPr lang="tr-TR" sz="1900" smtClean="0"/>
              <a:t>Aryabhata adındaki bir astronom ilk defa Yer'in kendi etrafındaki hareketinden söz etmiştir.</a:t>
            </a:r>
          </a:p>
          <a:p>
            <a:pPr algn="just" eaLnBrk="1" hangingPunct="1">
              <a:lnSpc>
                <a:spcPct val="80000"/>
              </a:lnSpc>
            </a:pPr>
            <a:r>
              <a:rPr lang="tr-TR" sz="1900" smtClean="0"/>
              <a:t>Yoga Okulu, sağlıklı olabilmek için beden disiplinin yanı sıra, zihin disiplinini de şart koşar.</a:t>
            </a:r>
          </a:p>
          <a:p>
            <a:pPr algn="just" eaLnBrk="1" hangingPunct="1">
              <a:lnSpc>
                <a:spcPct val="80000"/>
              </a:lnSpc>
            </a:pPr>
            <a:r>
              <a:rPr lang="tr-TR" sz="1900" smtClean="0"/>
              <a:t>Hint uygarlığındaki bilimsel uğraşlar, bilimin gelişimi üzerinde oldukça etkili olmuştur. Bu etki ilk dönemlerde tacirlerin, seyyahların ve askerlerin yardımlarıyla gerçekleşirken, daha sonraki dönemlerde, doğrudan doğruya İslam bilginleri aracılığıyla Arapçaya (12. yy) ve ardından Hristiyan dünyasına aktarılmıştır.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15888"/>
            <a:ext cx="8229600" cy="777875"/>
          </a:xfrm>
        </p:spPr>
        <p:txBody>
          <a:bodyPr/>
          <a:lstStyle/>
          <a:p>
            <a:pPr eaLnBrk="1" hangingPunct="1"/>
            <a:r>
              <a:rPr lang="tr-TR" sz="3200" b="1" smtClean="0"/>
              <a:t>Eskiçağda Bilim - Mezopotamya’ da Bilim</a:t>
            </a:r>
          </a:p>
        </p:txBody>
      </p:sp>
      <p:sp>
        <p:nvSpPr>
          <p:cNvPr id="10243" name="Rectangle 3"/>
          <p:cNvSpPr>
            <a:spLocks noGrp="1" noChangeArrowheads="1"/>
          </p:cNvSpPr>
          <p:nvPr>
            <p:ph type="body" idx="1"/>
          </p:nvPr>
        </p:nvSpPr>
        <p:spPr>
          <a:xfrm>
            <a:off x="468313" y="1052513"/>
            <a:ext cx="8229600" cy="5040312"/>
          </a:xfrm>
        </p:spPr>
        <p:txBody>
          <a:bodyPr/>
          <a:lstStyle/>
          <a:p>
            <a:pPr algn="just" eaLnBrk="1" hangingPunct="1">
              <a:lnSpc>
                <a:spcPct val="80000"/>
              </a:lnSpc>
            </a:pPr>
            <a:r>
              <a:rPr lang="tr-TR" sz="1500" smtClean="0"/>
              <a:t>Modern astronominin temelinde Mezopotamya astronomisi bulunur. </a:t>
            </a:r>
          </a:p>
          <a:p>
            <a:pPr algn="just" eaLnBrk="1" hangingPunct="1">
              <a:lnSpc>
                <a:spcPct val="80000"/>
              </a:lnSpc>
            </a:pPr>
            <a:r>
              <a:rPr lang="tr-TR" sz="1500" smtClean="0"/>
              <a:t>Astroloji bu dönemde ortaya çıkmıştır (Enuma Anu Enlil tabletleri)</a:t>
            </a:r>
          </a:p>
          <a:p>
            <a:pPr algn="just" eaLnBrk="1" hangingPunct="1">
              <a:lnSpc>
                <a:spcPct val="80000"/>
              </a:lnSpc>
            </a:pPr>
            <a:r>
              <a:rPr lang="tr-TR" sz="1500" smtClean="0"/>
              <a:t>Merkür, Venüs, Mars, Jüpiter ve Satürn gezegenlerini ve on iki takım yıldızını tanıyorlardı (Mul Apin tabletleri).</a:t>
            </a:r>
          </a:p>
          <a:p>
            <a:pPr algn="just" eaLnBrk="1" hangingPunct="1">
              <a:lnSpc>
                <a:spcPct val="80000"/>
              </a:lnSpc>
            </a:pPr>
            <a:r>
              <a:rPr lang="tr-TR" sz="1500" smtClean="0"/>
              <a:t>Ay yılına dayanan takvimleri daha sonraki dinî takvimlere ve İslâm Dünyası'ndaki hicrî takvime temel oluşturmuştur (MÖ 1000: Marduk yılı).</a:t>
            </a:r>
          </a:p>
          <a:p>
            <a:pPr algn="just" eaLnBrk="1" hangingPunct="1">
              <a:lnSpc>
                <a:spcPct val="80000"/>
              </a:lnSpc>
            </a:pPr>
            <a:r>
              <a:rPr lang="tr-TR" sz="1500" smtClean="0"/>
              <a:t>Günü 12 saate, saati 60 dakikaya, dakikayı da 60 saniyeye bölmüşlerdi. Yılın uzunluğunu sadece 4.5 dakika gibi bir farkla hesaplamışlardı. Güneş, Ay ve beş gezegene bağlı olarak bir hafta 7 gün olarak kabul edilmiş, ve bu 7 günlük hafta Romalılar vasıtasıyla Avrupa'ya geçmiş ve oradan da bütün dünyaya yayılmıştır.</a:t>
            </a:r>
          </a:p>
          <a:p>
            <a:pPr algn="just" eaLnBrk="1" hangingPunct="1">
              <a:lnSpc>
                <a:spcPct val="80000"/>
              </a:lnSpc>
            </a:pPr>
            <a:r>
              <a:rPr lang="tr-TR" sz="1500" smtClean="0"/>
              <a:t>Ay ve Güneş tutulması tahminlerini yapabilecek düzeyde astronomi bilgisine sahiptiler.</a:t>
            </a:r>
          </a:p>
          <a:p>
            <a:pPr algn="just" eaLnBrk="1" hangingPunct="1">
              <a:lnSpc>
                <a:spcPct val="80000"/>
              </a:lnSpc>
            </a:pPr>
            <a:r>
              <a:rPr lang="tr-TR" sz="1500" smtClean="0"/>
              <a:t>Sayı sistemleri 60 tabanlı idi ve konumsaldı. </a:t>
            </a:r>
          </a:p>
          <a:p>
            <a:pPr algn="just" eaLnBrk="1" hangingPunct="1">
              <a:lnSpc>
                <a:spcPct val="80000"/>
              </a:lnSpc>
            </a:pPr>
            <a:r>
              <a:rPr lang="tr-TR" sz="1500" smtClean="0"/>
              <a:t>Bu rakamlarla dört işlemi, kare ve karekök almayı biliyorlardı.</a:t>
            </a:r>
          </a:p>
          <a:p>
            <a:pPr algn="just" eaLnBrk="1" hangingPunct="1">
              <a:lnSpc>
                <a:spcPct val="80000"/>
              </a:lnSpc>
            </a:pPr>
            <a:r>
              <a:rPr lang="tr-TR" sz="1500" smtClean="0"/>
              <a:t>Mezopotamyalılar cebirin kurucusudurlar. Birinci ve ikinci derece denklemlerini belirli gruplar halinde sınıflamışlar ve her grup için ayrı çözüm formülleri vermişlerdir. </a:t>
            </a:r>
          </a:p>
          <a:p>
            <a:pPr algn="just" eaLnBrk="1" hangingPunct="1">
              <a:lnSpc>
                <a:spcPct val="80000"/>
              </a:lnSpc>
            </a:pPr>
            <a:r>
              <a:rPr lang="tr-TR" sz="1500" smtClean="0"/>
              <a:t>Pythagoras Teoremi'ni de biliyor ve kullanıyorlardı. </a:t>
            </a:r>
          </a:p>
          <a:p>
            <a:pPr algn="just" eaLnBrk="1" hangingPunct="1">
              <a:lnSpc>
                <a:spcPct val="80000"/>
              </a:lnSpc>
            </a:pPr>
            <a:r>
              <a:rPr lang="tr-TR" sz="1500" smtClean="0"/>
              <a:t>Daireyi 360 dereceye bölen de Mezopotamyalılardır. </a:t>
            </a:r>
          </a:p>
          <a:p>
            <a:pPr algn="just" eaLnBrk="1" hangingPunct="1">
              <a:lnSpc>
                <a:spcPct val="80000"/>
              </a:lnSpc>
            </a:pPr>
            <a:r>
              <a:rPr lang="el-GR" sz="1600" smtClean="0"/>
              <a:t>π</a:t>
            </a:r>
            <a:r>
              <a:rPr lang="tr-TR" sz="1500" smtClean="0"/>
              <a:t> sayısını biliyor ve 3 olarak kullanıyorlardı. </a:t>
            </a:r>
          </a:p>
          <a:p>
            <a:pPr algn="just" eaLnBrk="1" hangingPunct="1">
              <a:lnSpc>
                <a:spcPct val="80000"/>
              </a:lnSpc>
            </a:pPr>
            <a:r>
              <a:rPr lang="tr-TR" sz="1500" smtClean="0"/>
              <a:t>Yazının Sümerlerce bulunması “Tarih Sümerle başlar” düşüncesini ortaya koymuştur. Bu bilimsel bilginin kaydedilmesini ve nesilden nesile aktarılmasını sağlamıştır.</a:t>
            </a:r>
          </a:p>
          <a:p>
            <a:pPr algn="just" eaLnBrk="1" hangingPunct="1">
              <a:lnSpc>
                <a:spcPct val="80000"/>
              </a:lnSpc>
            </a:pPr>
            <a:r>
              <a:rPr lang="tr-TR" sz="1500" smtClean="0"/>
              <a:t>Tedavide sihirli sayılar dikkate alınırdı. 3 ve 7 sihirliydi. Bir doz 7 kere verilir. Dağlama 7 kere yapılırdı. Tedavi esnasında bazı kişiler (çocuk veya bakire kadın) hazır bulunurdu.</a:t>
            </a:r>
          </a:p>
          <a:p>
            <a:pPr algn="just" eaLnBrk="1" hangingPunct="1">
              <a:lnSpc>
                <a:spcPct val="80000"/>
              </a:lnSpc>
            </a:pPr>
            <a:endParaRPr lang="tr-TR" sz="15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Char char="•"/>
          <a:tabLst/>
          <a:defRPr kumimoji="0" lang="tr-TR"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Char char="•"/>
          <a:tabLst/>
          <a:defRPr kumimoji="0" lang="tr-TR"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6563</Words>
  <Application>Microsoft Office PowerPoint</Application>
  <PresentationFormat>Ekran Gösterisi (4:3)</PresentationFormat>
  <Paragraphs>344</Paragraphs>
  <Slides>40</Slides>
  <Notes>40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40</vt:i4>
      </vt:variant>
    </vt:vector>
  </HeadingPairs>
  <TitlesOfParts>
    <vt:vector size="43" baseType="lpstr">
      <vt:lpstr>Arial</vt:lpstr>
      <vt:lpstr>Times New Roman</vt:lpstr>
      <vt:lpstr>Varsayılan Tasarım</vt:lpstr>
      <vt:lpstr>BİLİM TARİHİNE  BİR BAKIŞ</vt:lpstr>
      <vt:lpstr>Slayt 2</vt:lpstr>
      <vt:lpstr>Nedir?</vt:lpstr>
      <vt:lpstr>Bilim Tarihinin Tarihi</vt:lpstr>
      <vt:lpstr>Slayt 5</vt:lpstr>
      <vt:lpstr>Tarihsel Dönemler</vt:lpstr>
      <vt:lpstr>Eskiçağda Bilim - Çin’ de Bilim</vt:lpstr>
      <vt:lpstr>Eskiçağda Bilim - Hindistan’ da Bilim</vt:lpstr>
      <vt:lpstr>Eskiçağda Bilim - Mezopotamya’ da Bilim</vt:lpstr>
      <vt:lpstr>Eskiçağda Bilim - Mısır’ da Bilim</vt:lpstr>
      <vt:lpstr>Antik Yunan’ da Bilim </vt:lpstr>
      <vt:lpstr>Antik Yunan’ da Bilim-Helenik Çağ</vt:lpstr>
      <vt:lpstr>Antik Yunan’ da Bilim Helenistik Çağ-Matematik</vt:lpstr>
      <vt:lpstr>Antik Yunan’ da Bilim Helenistik Çağ-Astronomi</vt:lpstr>
      <vt:lpstr>Antik Yunan’ da Bilim Helenistik Çağ-Tıp</vt:lpstr>
      <vt:lpstr>Romalılar </vt:lpstr>
      <vt:lpstr>Hıristiyan Dünyasında Bilim Genel Bakış</vt:lpstr>
      <vt:lpstr>Erken Ortaçağ’da Bilim</vt:lpstr>
      <vt:lpstr>Yüksek Ortaçağ’da Bilim</vt:lpstr>
      <vt:lpstr>Geç Ortaçağ’da Bilim</vt:lpstr>
      <vt:lpstr>Ortaçağ’da Bilim-İslam Dünyası</vt:lpstr>
      <vt:lpstr>Ortaçağ’da Bilim-İslam Dünyası Matematik</vt:lpstr>
      <vt:lpstr>Ortaçağ’da Bilim-İslam Dünyası Astronomi</vt:lpstr>
      <vt:lpstr>Ortaçağ’da Bilim-İslam Dünyası Fizik</vt:lpstr>
      <vt:lpstr>Ortaçağ’da Bilim-İslam Dünyası Kimya</vt:lpstr>
      <vt:lpstr>Ortaçağ’da Bilim-İslam Dünyası Biyoloji</vt:lpstr>
      <vt:lpstr>Ortaçağ’da Bilim-İslam Dünyası Coğrafya</vt:lpstr>
      <vt:lpstr>Ortaçağ’da Bilim-İslam Dünyası Tıp</vt:lpstr>
      <vt:lpstr>YENİÇAĞ'DA BİLİM Rönesans Dönemi'nde Bilim (15-16 yy)</vt:lpstr>
      <vt:lpstr>Rönesans Dönemi'nde Bilim Genel Bakış</vt:lpstr>
      <vt:lpstr>On Yedinci Yüzyıl'da Bilim Bilimsel Devrimler Çağı</vt:lpstr>
      <vt:lpstr>On Sekizinci Yüzyıl'da Bilim (Aydınlanma Dönemi)</vt:lpstr>
      <vt:lpstr>On Dokuzuncu Yüzyılda Bilim Sanayi Devrimi </vt:lpstr>
      <vt:lpstr>Yirminci Yüzyılda Bilim</vt:lpstr>
      <vt:lpstr>Yirminci Yüzyılda Bilim</vt:lpstr>
      <vt:lpstr>Yirminci Yüzyılda Bilim Uzay’ın Keşfi</vt:lpstr>
      <vt:lpstr>Yirminci Yüzyılda Bilim Bilgisayar</vt:lpstr>
      <vt:lpstr>Osmanlılar Dönemi'nde Bilim</vt:lpstr>
      <vt:lpstr>CUMHURİYET DÖNEMİ'NDE BİLİM </vt:lpstr>
      <vt:lpstr>KAYNAKLAR</vt:lpstr>
    </vt:vector>
  </TitlesOfParts>
  <Company>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TARİHİNE GİRİŞ</dc:title>
  <dc:creator>Cevdet</dc:creator>
  <cp:lastModifiedBy>AIO</cp:lastModifiedBy>
  <cp:revision>77</cp:revision>
  <dcterms:created xsi:type="dcterms:W3CDTF">2007-10-15T13:33:01Z</dcterms:created>
  <dcterms:modified xsi:type="dcterms:W3CDTF">2015-01-13T16:35:52Z</dcterms:modified>
</cp:coreProperties>
</file>